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51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464562.4</c:v>
                </c:pt>
                <c:pt idx="1">
                  <c:v>407290.2</c:v>
                </c:pt>
                <c:pt idx="2">
                  <c:v>475966.4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464562.4</c:v>
                </c:pt>
                <c:pt idx="1">
                  <c:v>407290.2</c:v>
                </c:pt>
                <c:pt idx="2">
                  <c:v>475966.4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979328"/>
        <c:axId val="62670336"/>
        <c:axId val="0"/>
      </c:bar3DChart>
      <c:catAx>
        <c:axId val="6497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670336"/>
        <c:crosses val="autoZero"/>
        <c:auto val="1"/>
        <c:lblAlgn val="ctr"/>
        <c:lblOffset val="100"/>
        <c:noMultiLvlLbl val="0"/>
      </c:catAx>
      <c:valAx>
        <c:axId val="626703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4979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912613671196491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117602.8</c:v>
                </c:pt>
                <c:pt idx="1">
                  <c:v>41022.6</c:v>
                </c:pt>
                <c:pt idx="2">
                  <c:v>247942.6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1760-4026-BA85-992FA97F05EA}"/>
                </c:ext>
              </c:extLst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760-4026-BA85-992FA97F05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123727</c:v>
                </c:pt>
                <c:pt idx="1">
                  <c:v>463304</c:v>
                </c:pt>
                <c:pt idx="2">
                  <c:v>277527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109633</c:v>
                </c:pt>
                <c:pt idx="1">
                  <c:v>48248.5</c:v>
                </c:pt>
                <c:pt idx="2">
                  <c:v>336308.3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109633</c:v>
                </c:pt>
                <c:pt idx="1">
                  <c:v>117602.8</c:v>
                </c:pt>
                <c:pt idx="2">
                  <c:v>123727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48248.5</c:v>
                </c:pt>
                <c:pt idx="1">
                  <c:v>41022.6</c:v>
                </c:pt>
                <c:pt idx="2">
                  <c:v>46330.400000000001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2023 год</c:v>
                </c:pt>
                <c:pt idx="1">
                  <c:v>Доходы на 2024 год</c:v>
                </c:pt>
                <c:pt idx="2">
                  <c:v>Доходы на 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306680.90000000002</c:v>
                </c:pt>
                <c:pt idx="1">
                  <c:v>248664.8</c:v>
                </c:pt>
                <c:pt idx="2">
                  <c:v>305909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65574784"/>
        <c:axId val="65576320"/>
        <c:axId val="0"/>
      </c:bar3DChart>
      <c:catAx>
        <c:axId val="6557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65576320"/>
        <c:crosses val="autoZero"/>
        <c:auto val="1"/>
        <c:lblAlgn val="ctr"/>
        <c:lblOffset val="100"/>
        <c:noMultiLvlLbl val="0"/>
      </c:catAx>
      <c:valAx>
        <c:axId val="65576320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65574784"/>
        <c:crosses val="autoZero"/>
        <c:crossBetween val="between"/>
      </c:valAx>
    </c:plotArea>
    <c:legend>
      <c:legendPos val="b"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19929884333844E-2"/>
          <c:y val="0.10317923224251344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-2.0705859419149274E-2"/>
                  <c:y val="-1.336785624642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1306243750694367"/>
                  <c:y val="-7.41158898071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1.1140196160773445E-2"/>
                  <c:y val="-4.484102216154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4.470266714917092E-2"/>
                  <c:y val="-7.90102540046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Патентная система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77498</c:v>
                </c:pt>
                <c:pt idx="1">
                  <c:v>8284.6</c:v>
                </c:pt>
                <c:pt idx="2">
                  <c:v>20532.400000000001</c:v>
                </c:pt>
                <c:pt idx="3">
                  <c:v>2123</c:v>
                </c:pt>
                <c:pt idx="4">
                  <c:v>1195</c:v>
                </c:pt>
                <c:pt idx="5">
                  <c:v>9790.5</c:v>
                </c:pt>
                <c:pt idx="6">
                  <c:v>32700</c:v>
                </c:pt>
                <c:pt idx="7">
                  <c:v>5128</c:v>
                </c:pt>
                <c:pt idx="8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6135556593016187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B-4088-8209-54493E170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Патентная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83697.399999999994</c:v>
                </c:pt>
                <c:pt idx="1">
                  <c:v>8484.9</c:v>
                </c:pt>
                <c:pt idx="2">
                  <c:v>2208</c:v>
                </c:pt>
                <c:pt idx="3">
                  <c:v>21969.599999999999</c:v>
                </c:pt>
                <c:pt idx="4">
                  <c:v>1242.8</c:v>
                </c:pt>
                <c:pt idx="5">
                  <c:v>9888.2999999999993</c:v>
                </c:pt>
                <c:pt idx="6">
                  <c:v>29800</c:v>
                </c:pt>
                <c:pt idx="7">
                  <c:v>695.8</c:v>
                </c:pt>
                <c:pt idx="8">
                  <c:v>638.5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906463846359437E-2"/>
          <c:y val="0.12277106930092889"/>
          <c:w val="0.92128260677588525"/>
          <c:h val="0.82371071593215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6884164017622444"/>
                  <c:y val="1.475271930771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0.13658022595562838"/>
                  <c:y val="-5.620958033539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1.6954689253745783E-2"/>
                  <c:y val="-0.10877297530059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38639990455E-2"/>
                  <c:y val="-5.7209448352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5.6734256532683137E-2"/>
                  <c:y val="1.95890809079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Пвтентная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87732.7</c:v>
                </c:pt>
                <c:pt idx="1">
                  <c:v>8876.2999999999993</c:v>
                </c:pt>
                <c:pt idx="2">
                  <c:v>2296</c:v>
                </c:pt>
                <c:pt idx="3">
                  <c:v>23529.5</c:v>
                </c:pt>
                <c:pt idx="4">
                  <c:v>1292.5</c:v>
                </c:pt>
                <c:pt idx="5">
                  <c:v>9987.2000000000007</c:v>
                </c:pt>
                <c:pt idx="6">
                  <c:v>35000</c:v>
                </c:pt>
                <c:pt idx="7">
                  <c:v>695.8</c:v>
                </c:pt>
                <c:pt idx="8">
                  <c:v>647.4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20.07.2022г. №127-р « 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2023 год  и  на  плановый период 2024 и 2025 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</dgm:pt>
  </dgm:ptLst>
  <dgm:cxnLst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AF97-D501-4E8F-B487-E1E425A86C7F}">
      <dsp:nvSpPr>
        <dsp:cNvPr id="0" name=""/>
        <dsp:cNvSpPr/>
      </dsp:nvSpPr>
      <dsp:spPr>
        <a:xfrm rot="5400000">
          <a:off x="-166991" y="306190"/>
          <a:ext cx="1113277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latin typeface="Century Schoolbook" charset="0"/>
            </a:rPr>
            <a:t>Составление проекта бюджета</a:t>
          </a:r>
          <a:endParaRPr lang="ru-RU" sz="700" b="1" kern="1200" dirty="0"/>
        </a:p>
      </dsp:txBody>
      <dsp:txXfrm rot="-5400000">
        <a:off x="1" y="528845"/>
        <a:ext cx="779294" cy="333983"/>
      </dsp:txXfrm>
    </dsp:sp>
    <dsp:sp modelId="{DD787254-3517-4B48-97CA-377FFF25BE7C}">
      <dsp:nvSpPr>
        <dsp:cNvPr id="0" name=""/>
        <dsp:cNvSpPr/>
      </dsp:nvSpPr>
      <dsp:spPr>
        <a:xfrm rot="5400000">
          <a:off x="3797152" y="-3017857"/>
          <a:ext cx="992314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20.07.2022г. №127-р « Об   установления сроков составления проекта бюджета 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2023 год  и  на  плановый период 2024 и 2025 годов»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48441"/>
        <a:ext cx="6979589" cy="895432"/>
      </dsp:txXfrm>
    </dsp:sp>
    <dsp:sp modelId="{7CCEC1E0-C576-4705-87E8-1A654E24BF17}">
      <dsp:nvSpPr>
        <dsp:cNvPr id="0" name=""/>
        <dsp:cNvSpPr/>
      </dsp:nvSpPr>
      <dsp:spPr>
        <a:xfrm rot="5400000">
          <a:off x="-362939" y="1485353"/>
          <a:ext cx="1505173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latin typeface="Century Schoolbook" charset="0"/>
            </a:rPr>
            <a:t>Рассмотрение проекта бюджета</a:t>
          </a:r>
          <a:endParaRPr lang="ru-RU" sz="700" b="1" kern="1200" dirty="0"/>
        </a:p>
      </dsp:txBody>
      <dsp:txXfrm rot="-5400000">
        <a:off x="1" y="1512060"/>
        <a:ext cx="779294" cy="725879"/>
      </dsp:txXfrm>
    </dsp:sp>
    <dsp:sp modelId="{8E919DF4-76AB-4C32-95B2-80C8731EA803}">
      <dsp:nvSpPr>
        <dsp:cNvPr id="0" name=""/>
        <dsp:cNvSpPr/>
      </dsp:nvSpPr>
      <dsp:spPr>
        <a:xfrm rot="5400000">
          <a:off x="3709347" y="-1833838"/>
          <a:ext cx="1167925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1153227"/>
        <a:ext cx="6971017" cy="1053899"/>
      </dsp:txXfrm>
    </dsp:sp>
    <dsp:sp modelId="{E19EDDB6-790B-4098-A432-C5407BF7C639}">
      <dsp:nvSpPr>
        <dsp:cNvPr id="0" name=""/>
        <dsp:cNvSpPr/>
      </dsp:nvSpPr>
      <dsp:spPr>
        <a:xfrm rot="5400000">
          <a:off x="-280473" y="2751799"/>
          <a:ext cx="1340241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latin typeface="Century Schoolbook" charset="0"/>
            </a:rPr>
            <a:t>Утверждение проекта бюджета</a:t>
          </a:r>
          <a:endParaRPr lang="ru-RU" sz="700" b="1" kern="1200" dirty="0"/>
        </a:p>
      </dsp:txBody>
      <dsp:txXfrm rot="-5400000">
        <a:off x="1" y="2860972"/>
        <a:ext cx="779294" cy="560947"/>
      </dsp:txXfrm>
    </dsp:sp>
    <dsp:sp modelId="{765D5221-F29E-4FE0-820A-38057485992B}">
      <dsp:nvSpPr>
        <dsp:cNvPr id="0" name=""/>
        <dsp:cNvSpPr/>
      </dsp:nvSpPr>
      <dsp:spPr>
        <a:xfrm rot="5400000">
          <a:off x="3832143" y="-567392"/>
          <a:ext cx="922332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2530481"/>
        <a:ext cx="6983005" cy="83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решению 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депутатов 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2023 год и плановый период 2024 и 2025 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2023 год и на плановый период 2024 и 2025 годов 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89480"/>
              </p:ext>
            </p:extLst>
          </p:nvPr>
        </p:nvGraphicFramePr>
        <p:xfrm>
          <a:off x="4932040" y="1124744"/>
          <a:ext cx="3834328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464562,4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407290,2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475966,4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464562,4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407290,2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475966,4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08976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2023 год и плановый период 2024 и 2025 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97114400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8434477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09375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2023 год и плановый период 2024 и 2025 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9494398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сумме 464562,4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157881,5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306680,9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сумме 407290,2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158625,4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248664,8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475966,4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170057,4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305909,0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44496"/>
              </p:ext>
            </p:extLst>
          </p:nvPr>
        </p:nvGraphicFramePr>
        <p:xfrm>
          <a:off x="251520" y="1824711"/>
          <a:ext cx="8640962" cy="441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49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года и прогноз на  2023 год и плановый период 2024 и 2025 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6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2023 к оценке 2022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2024к  прогнозу 2023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2025 к прогнозу 2024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6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96 187,5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109 633,0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117 602,7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123 727,0 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64 604,5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77 498,0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83 697,4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87 732,7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8 284,6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8 484,9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8 876,3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19 303,1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20 532,4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21 969,6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23 529,5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2 123,0 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45 769,4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48 248,5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41 022,6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46 330,4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8 677,0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8 679,6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8 766,3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8 853,9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3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3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144,8 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26 763,9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800" b="1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3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8 589,5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4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141 956,9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157 881,5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158 625,3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170 057,4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2022 год  и прогноз на 2023 год и плановый период 2024 и 2025  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2022-2024 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8848744"/>
              </p:ext>
            </p:extLst>
          </p:nvPr>
        </p:nvGraphicFramePr>
        <p:xfrm>
          <a:off x="467544" y="2204864"/>
          <a:ext cx="324036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32515474"/>
              </p:ext>
            </p:extLst>
          </p:nvPr>
        </p:nvGraphicFramePr>
        <p:xfrm>
          <a:off x="4932040" y="1571612"/>
          <a:ext cx="3964312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20629335"/>
              </p:ext>
            </p:extLst>
          </p:nvPr>
        </p:nvGraphicFramePr>
        <p:xfrm>
          <a:off x="3563888" y="3717032"/>
          <a:ext cx="280831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3092600" y="1678152"/>
            <a:ext cx="2419104" cy="1295149"/>
          </a:xfrm>
          <a:prstGeom prst="notchedRightArrow">
            <a:avLst>
              <a:gd name="adj1" fmla="val 56919"/>
              <a:gd name="adj2" fmla="val 65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2023 год – 157 881,5 тыс.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80076" y="4260533"/>
            <a:ext cx="1804466" cy="1304018"/>
          </a:xfrm>
          <a:prstGeom prst="notchedRightArrow">
            <a:avLst>
              <a:gd name="adj1" fmla="val 66478"/>
              <a:gd name="adj2" fmla="val 3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2024 году –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158 625,3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тыс.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6208190" y="5211869"/>
            <a:ext cx="1725726" cy="1400856"/>
          </a:xfrm>
          <a:prstGeom prst="notchedRightArrow">
            <a:avLst>
              <a:gd name="adj1" fmla="val 55681"/>
              <a:gd name="adj2" fmla="val 28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2025 год- 170 057,4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тыс.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2023-2025 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2023 году составят 386146,8тыс. руб. или 83,1% 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2023 год и плановый период 2024-2025 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68070"/>
              </p:ext>
            </p:extLst>
          </p:nvPr>
        </p:nvGraphicFramePr>
        <p:xfrm>
          <a:off x="539552" y="1484784"/>
          <a:ext cx="8280919" cy="470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2023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2024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36992,7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43945,9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44657,4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47230,2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3293,6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3694,2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2458,9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10739,1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11856,5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9826,9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12564,0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8228,9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1547,0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222009,7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285395,9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236119,9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234941,5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85672,2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82832,7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77524,7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144677,2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28164,9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17918,3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24396,7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23982,2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5455,1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9651,6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9547,5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410873,5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464562,4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407290,2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475966,4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2023 – 2025 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84906"/>
              </p:ext>
            </p:extLst>
          </p:nvPr>
        </p:nvGraphicFramePr>
        <p:xfrm>
          <a:off x="395536" y="1052736"/>
          <a:ext cx="7920881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2054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43945,9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44657,4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47230,2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1042,6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999,2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889,8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24517,0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23414,4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23063,2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8993,6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7695,2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7642,0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8690,5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11846,3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15633,2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76260"/>
              </p:ext>
            </p:extLst>
          </p:nvPr>
        </p:nvGraphicFramePr>
        <p:xfrm>
          <a:off x="755576" y="1965008"/>
          <a:ext cx="8064895" cy="489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2024год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870,5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3694,2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3098,7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2458,9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52507"/>
                  </a:ext>
                </a:extLst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3485,2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3089,7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2449,9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2023 год и плановый период 2024 и 2025 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2023 году, повышение качества и доступности муниципальных услуг.  Исполнение бюджета в 2023-2025 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2023 год и плановый период 2024 и 2025 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34700"/>
              </p:ext>
            </p:extLst>
          </p:nvPr>
        </p:nvGraphicFramePr>
        <p:xfrm>
          <a:off x="1115616" y="1412776"/>
          <a:ext cx="6699648" cy="5310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11856,5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9826,9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12564,0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9784,6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8485,0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8876,3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3345,7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1547,0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988,7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663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49188"/>
              </p:ext>
            </p:extLst>
          </p:nvPr>
        </p:nvGraphicFramePr>
        <p:xfrm>
          <a:off x="1043609" y="1196758"/>
          <a:ext cx="7488831" cy="512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285395,9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236119,9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234941,5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42993,0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38923,4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38772,9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197162,0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153984,8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153593,5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8240,3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7631,8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7589,4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36841,5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35420,8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34826,7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82832,7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77524,7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144677,2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82796,7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77488,7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144641,2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17918,3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24396,7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23982,2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1739,8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16122,5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22593,9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22179,4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7008,5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6162,7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6126,5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53219"/>
              </p:ext>
            </p:extLst>
          </p:nvPr>
        </p:nvGraphicFramePr>
        <p:xfrm>
          <a:off x="611560" y="2636912"/>
          <a:ext cx="7992888" cy="416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2023 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9547,5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3115,3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3115,3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762,2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8785,3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2353,1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2353,1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(2023-2025 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(2023-2025 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(2023 -2025 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–278281,0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–229782,0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–229135,9,8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–17268,6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–9538,0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–9484,8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–165997,7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–160728,5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–226423,5</a:t>
            </a: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–3015,1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–7241,7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–10922,3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2023 год и плановый период 2024-2025 годов</a:t>
            </a:r>
          </a:p>
          <a:p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2023 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2024 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2025 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2023-2025  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2023-2025 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2023-2025 годы 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4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87421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61345"/>
              </p:ext>
            </p:extLst>
          </p:nvPr>
        </p:nvGraphicFramePr>
        <p:xfrm>
          <a:off x="467544" y="1124745"/>
          <a:ext cx="8496943" cy="52828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14491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14296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14118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14010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13903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13804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3306,7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3591,1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3993,3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4516,4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5193,8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6076,8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6135,1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9142,6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11243,0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13457,0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15974,4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18747,4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3764,4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4820,3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405,9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326,5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279,6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29573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29738,0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30796,0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32267,0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34459,0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36625,0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35046,9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35489,5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36894,0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38051,0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40490,0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42875,0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1132,7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1405,7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1100,5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1230,9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2023 И НА ПЛАНОВЫЙ ПЕРИОД 2024 и 2025 ГОДОВ</a:t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2694</Words>
  <Application>Microsoft Office PowerPoint</Application>
  <PresentationFormat>Экран (4:3)</PresentationFormat>
  <Paragraphs>746</Paragraphs>
  <Slides>26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Century Schoolbook</vt:lpstr>
      <vt:lpstr>StarSymbol</vt:lpstr>
      <vt:lpstr>Symbol</vt:lpstr>
      <vt:lpstr>Tahoma</vt:lpstr>
      <vt:lpstr>Times New Roman</vt:lpstr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2023 И НА ПЛАНОВЫЙ ПЕРИОД 2024 и 2025 ГОДОВ </vt:lpstr>
      <vt:lpstr>Основные характеристики бюджета Севского муниципального района на 2023 год и на плановый период 2024 и 2025 годов годы (тыс.руб.)</vt:lpstr>
      <vt:lpstr>Структура доходов бюджета Севского муниципального района на 2023 год и плановый период 2024 и 2025 годов</vt:lpstr>
      <vt:lpstr>Структура доходной части бюджета Севского  муниципального района на 2023 год и плановый период 2024 и 2025 годов</vt:lpstr>
      <vt:lpstr>Структура налоговых и неналоговых доходов бюджета Севского муниципального района оценка на 2022 год  и прогноз на 2023 год и плановый период 2024 и 2025  годов (тыс. руб.)</vt:lpstr>
      <vt:lpstr> Структура налоговых и неналоговых доходов в 2022-2024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2023 год и плановый период 2024-2025 годов</vt:lpstr>
      <vt:lpstr>Расходы бюджета тыс. руб.</vt:lpstr>
      <vt:lpstr>Раздел «Общегосударственные расходы» (руб.)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user_1</cp:lastModifiedBy>
  <cp:revision>167</cp:revision>
  <cp:lastPrinted>2022-12-13T11:58:37Z</cp:lastPrinted>
  <dcterms:created xsi:type="dcterms:W3CDTF">1601-01-01T00:00:00Z</dcterms:created>
  <dcterms:modified xsi:type="dcterms:W3CDTF">2022-12-29T11:56:36Z</dcterms:modified>
</cp:coreProperties>
</file>