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91" r:id="rId9"/>
    <p:sldId id="294" r:id="rId10"/>
    <p:sldId id="295" r:id="rId11"/>
    <p:sldId id="296" r:id="rId12"/>
    <p:sldId id="298" r:id="rId13"/>
    <p:sldId id="299" r:id="rId14"/>
    <p:sldId id="300" r:id="rId15"/>
    <p:sldId id="270" r:id="rId16"/>
    <p:sldId id="271" r:id="rId17"/>
    <p:sldId id="301" r:id="rId18"/>
    <p:sldId id="302" r:id="rId19"/>
    <p:sldId id="303" r:id="rId20"/>
    <p:sldId id="305" r:id="rId21"/>
    <p:sldId id="306" r:id="rId22"/>
    <p:sldId id="308" r:id="rId23"/>
    <p:sldId id="310" r:id="rId24"/>
    <p:sldId id="287" r:id="rId25"/>
    <p:sldId id="288" r:id="rId26"/>
    <p:sldId id="289" r:id="rId27"/>
  </p:sldIdLst>
  <p:sldSz cx="9144000" cy="6858000" type="screen4x3"/>
  <p:notesSz cx="6735763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_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0C4"/>
    <a:srgbClr val="533EA9"/>
    <a:srgbClr val="5D6FC7"/>
    <a:srgbClr val="66FFFF"/>
    <a:srgbClr val="51EE12"/>
    <a:srgbClr val="00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669797.69999999995</c:v>
                </c:pt>
                <c:pt idx="1">
                  <c:v>464575.4</c:v>
                </c:pt>
                <c:pt idx="2">
                  <c:v>475009.8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4-4BE4-9E5A-6F4BFB9FB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669797.69999999995</c:v>
                </c:pt>
                <c:pt idx="1">
                  <c:v>464575.4</c:v>
                </c:pt>
                <c:pt idx="2">
                  <c:v>475009.8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4-4BE4-9E5A-6F4BFB9FB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4-4BE4-9E5A-6F4BFB9FB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490560"/>
        <c:axId val="67492096"/>
        <c:axId val="0"/>
      </c:bar3DChart>
      <c:catAx>
        <c:axId val="6749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492096"/>
        <c:crosses val="autoZero"/>
        <c:auto val="1"/>
        <c:lblAlgn val="ctr"/>
        <c:lblOffset val="100"/>
        <c:noMultiLvlLbl val="0"/>
      </c:catAx>
      <c:valAx>
        <c:axId val="6749209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67490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810309271192088"/>
          <c:w val="1"/>
          <c:h val="0.69570305847893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Pt>
            <c:idx val="2"/>
            <c:bubble3D val="0"/>
            <c:explosion val="36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63-4A48-80FB-28EC1009480F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F-464B-98E8-C5FED724B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136718.70000000001</c:v>
                </c:pt>
                <c:pt idx="1">
                  <c:v>41204.5</c:v>
                </c:pt>
                <c:pt idx="2">
                  <c:v>286652.2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2027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60-4026-BA85-992FA97F05E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60-4026-BA85-992FA97F0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249085431185593E-2"/>
                  <c:y val="1.115912838594764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A-417D-9DE3-E8F9DBE9BA4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60-4026-BA85-992FA97F05E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148995.20000000001</c:v>
                </c:pt>
                <c:pt idx="1">
                  <c:v>38237.1</c:v>
                </c:pt>
                <c:pt idx="2">
                  <c:v>287777.5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324979216868636"/>
          <c:w val="0.89599634432153041"/>
          <c:h val="0.6402128690681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8"/>
          <c:dPt>
            <c:idx val="0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DC-4ED5-8640-20CBE3F38FDC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C-4ED5-8640-20CBE3F38F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131680.6</c:v>
                </c:pt>
                <c:pt idx="1">
                  <c:v>45169.9</c:v>
                </c:pt>
                <c:pt idx="2">
                  <c:v>492947.20000000001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C-4ED5-8640-20CBE3F3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2025 год</c:v>
                </c:pt>
                <c:pt idx="1">
                  <c:v>Доходы на 2026 год</c:v>
                </c:pt>
                <c:pt idx="2">
                  <c:v>Доходы на 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##0.0">
                  <c:v>131680.6</c:v>
                </c:pt>
                <c:pt idx="1">
                  <c:v>136718.70000000001</c:v>
                </c:pt>
                <c:pt idx="2">
                  <c:v>148995.20000000001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2025 год</c:v>
                </c:pt>
                <c:pt idx="1">
                  <c:v>Доходы на 2026 год</c:v>
                </c:pt>
                <c:pt idx="2">
                  <c:v>Доходы на 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\ ##0.0">
                  <c:v>45169.9</c:v>
                </c:pt>
                <c:pt idx="1">
                  <c:v>41204.5</c:v>
                </c:pt>
                <c:pt idx="2">
                  <c:v>38237.1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2025 год</c:v>
                </c:pt>
                <c:pt idx="1">
                  <c:v>Доходы на 2026 год</c:v>
                </c:pt>
                <c:pt idx="2">
                  <c:v>Доходы на 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\ ##0.0">
                  <c:v>492947.20000000001</c:v>
                </c:pt>
                <c:pt idx="1">
                  <c:v>286652.2</c:v>
                </c:pt>
                <c:pt idx="2">
                  <c:v>255255.5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60350464"/>
        <c:axId val="60352000"/>
        <c:axId val="0"/>
      </c:bar3DChart>
      <c:catAx>
        <c:axId val="60350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60352000"/>
        <c:crosses val="autoZero"/>
        <c:auto val="1"/>
        <c:lblAlgn val="ctr"/>
        <c:lblOffset val="100"/>
        <c:noMultiLvlLbl val="0"/>
      </c:catAx>
      <c:valAx>
        <c:axId val="60352000"/>
        <c:scaling>
          <c:orientation val="minMax"/>
        </c:scaling>
        <c:delete val="0"/>
        <c:axPos val="l"/>
        <c:majorGridlines/>
        <c:min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60350464"/>
        <c:crosses val="autoZero"/>
        <c:crossBetween val="between"/>
      </c:valAx>
    </c:plotArea>
    <c:legend>
      <c:legendPos val="b"/>
      <c:layout/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>
        <c:manualLayout>
          <c:xMode val="edge"/>
          <c:yMode val="edge"/>
          <c:x val="0.30862712784999208"/>
          <c:y val="1.5668242500418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1528719031218"/>
          <c:y val="9.258951978173717E-2"/>
          <c:w val="0.74771013097310179"/>
          <c:h val="0.5206918516888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1"/>
              <c:layout>
                <c:manualLayout>
                  <c:x val="-1.70869604691474E-2"/>
                  <c:y val="-3.40551241432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3-4521-A815-716CCCEC2B9F}"/>
                </c:ext>
              </c:extLst>
            </c:dLbl>
            <c:dLbl>
              <c:idx val="2"/>
              <c:layout>
                <c:manualLayout>
                  <c:x val="-2.3082780233502975E-2"/>
                  <c:y val="-2.67048517242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3-4521-A815-716CCCEC2B9F}"/>
                </c:ext>
              </c:extLst>
            </c:dLbl>
            <c:dLbl>
              <c:idx val="3"/>
              <c:layout>
                <c:manualLayout>
                  <c:x val="0.13323135490855625"/>
                  <c:y val="1.384363055412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3-4521-A815-716CCCEC2B9F}"/>
                </c:ext>
              </c:extLst>
            </c:dLbl>
            <c:dLbl>
              <c:idx val="4"/>
              <c:layout>
                <c:manualLayout>
                  <c:x val="-0.1614522145293549"/>
                  <c:y val="-1.390637611649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3-4521-A815-716CCCEC2B9F}"/>
                </c:ext>
              </c:extLst>
            </c:dLbl>
            <c:dLbl>
              <c:idx val="5"/>
              <c:layout>
                <c:manualLayout>
                  <c:x val="7.9985202589783172E-4"/>
                  <c:y val="-1.233461020205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3-4521-A815-716CCCEC2B9F}"/>
                </c:ext>
              </c:extLst>
            </c:dLbl>
            <c:dLbl>
              <c:idx val="6"/>
              <c:layout>
                <c:manualLayout>
                  <c:x val="1.8435008403321618E-2"/>
                  <c:y val="-3.40045510336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3-4521-A815-716CCCEC2B9F}"/>
                </c:ext>
              </c:extLst>
            </c:dLbl>
            <c:dLbl>
              <c:idx val="7"/>
              <c:layout>
                <c:manualLayout>
                  <c:x val="-4.017423989927045E-2"/>
                  <c:y val="6.348091509254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73-4521-A815-716CCCEC2B9F}"/>
                </c:ext>
              </c:extLst>
            </c:dLbl>
            <c:dLbl>
              <c:idx val="8"/>
              <c:layout>
                <c:manualLayout>
                  <c:x val="5.2218007223046703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73-4521-A815-716CCCEC2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налог</c:v>
                </c:pt>
                <c:pt idx="3">
                  <c:v>Патентная система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113768.3</c:v>
                </c:pt>
                <c:pt idx="1">
                  <c:v>10012.4</c:v>
                </c:pt>
                <c:pt idx="2">
                  <c:v>4018</c:v>
                </c:pt>
                <c:pt idx="3">
                  <c:v>1867</c:v>
                </c:pt>
                <c:pt idx="4">
                  <c:v>2014.9</c:v>
                </c:pt>
                <c:pt idx="5">
                  <c:v>2709.4</c:v>
                </c:pt>
                <c:pt idx="6">
                  <c:v>41000</c:v>
                </c:pt>
                <c:pt idx="7">
                  <c:v>631.29999999999995</c:v>
                </c:pt>
                <c:pt idx="8">
                  <c:v>829.2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legend>
      <c:legendPos val="b"/>
      <c:layout>
        <c:manualLayout>
          <c:xMode val="edge"/>
          <c:yMode val="edge"/>
          <c:x val="0"/>
          <c:y val="0.66170938271815949"/>
          <c:w val="1"/>
          <c:h val="0.33829061728184051"/>
        </c:manualLayout>
      </c:layout>
      <c:overlay val="0"/>
      <c:txPr>
        <a:bodyPr/>
        <a:lstStyle/>
        <a:p>
          <a:pPr>
            <a:defRPr sz="1000">
              <a:latin typeface="Century" panose="020406040505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>
        <c:manualLayout>
          <c:xMode val="edge"/>
          <c:yMode val="edge"/>
          <c:x val="0.36030791723759392"/>
          <c:y val="4.06535856933127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94861177040936"/>
          <c:y val="0.16135555004601621"/>
          <c:w val="1"/>
          <c:h val="0.814962208772224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55-417F-9ABF-116522D2192B}"/>
                </c:ext>
              </c:extLst>
            </c:dLbl>
            <c:dLbl>
              <c:idx val="4"/>
              <c:layout>
                <c:manualLayout>
                  <c:x val="0.10902828978598338"/>
                  <c:y val="2.884936154967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5-417F-9ABF-116522D2192B}"/>
                </c:ext>
              </c:extLst>
            </c:dLbl>
            <c:dLbl>
              <c:idx val="5"/>
              <c:layout>
                <c:manualLayout>
                  <c:x val="6.4134288109401983E-3"/>
                  <c:y val="-3.297069891391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55-417F-9ABF-116522D2192B}"/>
                </c:ext>
              </c:extLst>
            </c:dLbl>
            <c:dLbl>
              <c:idx val="7"/>
              <c:layout>
                <c:manualLayout>
                  <c:x val="6.4134288109401983E-3"/>
                  <c:y val="-5.35773857351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5-417F-9ABF-116522D2192B}"/>
                </c:ext>
              </c:extLst>
            </c:dLbl>
            <c:dLbl>
              <c:idx val="8"/>
              <c:layout>
                <c:manualLayout>
                  <c:x val="-6.4071647236645353E-3"/>
                  <c:y val="6.594139782782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55-417F-9ABF-116522D21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Патентная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119125.9</c:v>
                </c:pt>
                <c:pt idx="1">
                  <c:v>10126</c:v>
                </c:pt>
                <c:pt idx="2">
                  <c:v>1937</c:v>
                </c:pt>
                <c:pt idx="3">
                  <c:v>3314.5</c:v>
                </c:pt>
                <c:pt idx="4">
                  <c:v>2215.3000000000002</c:v>
                </c:pt>
                <c:pt idx="5">
                  <c:v>2736.5</c:v>
                </c:pt>
                <c:pt idx="6">
                  <c:v>37000</c:v>
                </c:pt>
                <c:pt idx="7">
                  <c:v>632.29999999999995</c:v>
                </c:pt>
                <c:pt idx="8">
                  <c:v>835.7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2027 год</a:t>
            </a:r>
          </a:p>
        </c:rich>
      </c:tx>
      <c:layout>
        <c:manualLayout>
          <c:xMode val="edge"/>
          <c:yMode val="edge"/>
          <c:x val="0.28084379513387425"/>
          <c:y val="6.55212023809220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694395713137816E-2"/>
          <c:y val="0.11064105078434419"/>
          <c:w val="0.89850384840960829"/>
          <c:h val="0.846907321314198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Lbls>
            <c:dLbl>
              <c:idx val="0"/>
              <c:layout>
                <c:manualLayout>
                  <c:x val="-0.10401265956204296"/>
                  <c:y val="8.0866790110564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3-4F38-A516-A00EBD7C73E2}"/>
                </c:ext>
              </c:extLst>
            </c:dLbl>
            <c:dLbl>
              <c:idx val="1"/>
              <c:layout>
                <c:manualLayout>
                  <c:x val="-2.520161577488543E-2"/>
                  <c:y val="4.750446359211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6-464E-BAE8-4CAF5DF3EB58}"/>
                </c:ext>
              </c:extLst>
            </c:dLbl>
            <c:dLbl>
              <c:idx val="2"/>
              <c:layout>
                <c:manualLayout>
                  <c:x val="0.14013042478484303"/>
                  <c:y val="1.475258326981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6-464E-BAE8-4CAF5DF3EB58}"/>
                </c:ext>
              </c:extLst>
            </c:dLbl>
            <c:dLbl>
              <c:idx val="3"/>
              <c:layout>
                <c:manualLayout>
                  <c:x val="-3.7099882958741018E-2"/>
                  <c:y val="-1.198179351862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6-464E-BAE8-4CAF5DF3EB58}"/>
                </c:ext>
              </c:extLst>
            </c:dLbl>
            <c:dLbl>
              <c:idx val="4"/>
              <c:layout>
                <c:manualLayout>
                  <c:x val="-0.12769834359489773"/>
                  <c:y val="-5.4648059168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464E-BAE8-4CAF5DF3EB58}"/>
                </c:ext>
              </c:extLst>
            </c:dLbl>
            <c:dLbl>
              <c:idx val="5"/>
              <c:layout>
                <c:manualLayout>
                  <c:x val="1.1002007528879219E-2"/>
                  <c:y val="-3.01468743835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6-464E-BAE8-4CAF5DF3EB58}"/>
                </c:ext>
              </c:extLst>
            </c:dLbl>
            <c:dLbl>
              <c:idx val="6"/>
              <c:layout>
                <c:manualLayout>
                  <c:x val="3.4354774260706669E-2"/>
                  <c:y val="-5.35965919165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6-464E-BAE8-4CAF5DF3EB58}"/>
                </c:ext>
              </c:extLst>
            </c:dLbl>
            <c:dLbl>
              <c:idx val="7"/>
              <c:layout>
                <c:manualLayout>
                  <c:x val="1.1616603323144974E-2"/>
                  <c:y val="-3.453593685692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6-464E-BAE8-4CAF5DF3EB58}"/>
                </c:ext>
              </c:extLst>
            </c:dLbl>
            <c:dLbl>
              <c:idx val="8"/>
              <c:layout>
                <c:manualLayout>
                  <c:x val="-1.8774067277664819E-3"/>
                  <c:y val="6.51514000151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6-464E-BAE8-4CAF5DF3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Пвтентная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земли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127941</c:v>
                </c:pt>
                <c:pt idx="1">
                  <c:v>13123.9</c:v>
                </c:pt>
                <c:pt idx="2">
                  <c:v>2000</c:v>
                </c:pt>
                <c:pt idx="3">
                  <c:v>3494.4</c:v>
                </c:pt>
                <c:pt idx="4">
                  <c:v>2435.9</c:v>
                </c:pt>
                <c:pt idx="5">
                  <c:v>2763.9</c:v>
                </c:pt>
                <c:pt idx="6">
                  <c:v>34000</c:v>
                </c:pt>
                <c:pt idx="7">
                  <c:v>632.20000000000005</c:v>
                </c:pt>
                <c:pt idx="8">
                  <c:v>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6A4A8-4786-4E1F-B6DF-5BBAE2ABE164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63335D3-701B-4400-A1EE-14D61E0D5646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Составление проекта бюджета</a:t>
          </a:r>
          <a:endParaRPr lang="ru-RU" b="1" dirty="0"/>
        </a:p>
      </dgm:t>
    </dgm:pt>
    <dgm:pt modelId="{4E63EC23-0B2E-4BD6-91C2-60038BC544D4}" type="parTrans" cxnId="{FD150B38-DEFB-480E-83E0-99673CD98603}">
      <dgm:prSet/>
      <dgm:spPr/>
      <dgm:t>
        <a:bodyPr/>
        <a:lstStyle/>
        <a:p>
          <a:endParaRPr lang="ru-RU"/>
        </a:p>
      </dgm:t>
    </dgm:pt>
    <dgm:pt modelId="{B0DE7470-F800-41E8-A345-FB11D48A0019}" type="sibTrans" cxnId="{FD150B38-DEFB-480E-83E0-99673CD98603}">
      <dgm:prSet/>
      <dgm:spPr/>
      <dgm:t>
        <a:bodyPr/>
        <a:lstStyle/>
        <a:p>
          <a:endParaRPr lang="ru-RU"/>
        </a:p>
      </dgm:t>
    </dgm:pt>
    <dgm:pt modelId="{7A923DEF-0C2E-4A74-A66D-D33D7F94DE9A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Рассмотрение проекта бюджета</a:t>
          </a:r>
          <a:endParaRPr lang="ru-RU" b="1" dirty="0"/>
        </a:p>
      </dgm:t>
    </dgm:pt>
    <dgm:pt modelId="{178767E7-C2C1-4E6E-94E5-1E8514D775AD}" type="parTrans" cxnId="{2DC43B51-2532-477A-BFA8-59AE92C58B85}">
      <dgm:prSet/>
      <dgm:spPr/>
      <dgm:t>
        <a:bodyPr/>
        <a:lstStyle/>
        <a:p>
          <a:endParaRPr lang="ru-RU"/>
        </a:p>
      </dgm:t>
    </dgm:pt>
    <dgm:pt modelId="{DE8BA259-C8C6-4600-ACA2-2107BB3D7943}" type="sibTrans" cxnId="{2DC43B51-2532-477A-BFA8-59AE92C58B85}">
      <dgm:prSet/>
      <dgm:spPr/>
      <dgm:t>
        <a:bodyPr/>
        <a:lstStyle/>
        <a:p>
          <a:endParaRPr lang="ru-RU"/>
        </a:p>
      </dgm:t>
    </dgm:pt>
    <dgm:pt modelId="{187EB806-AA4B-4DC0-8133-F3BEF9E6CA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278911-AD8C-45EA-AAE5-7AEB71973111}" type="parTrans" cxnId="{5D2C58E7-F71A-4C6C-AE47-9BBF1BCE56E8}">
      <dgm:prSet/>
      <dgm:spPr/>
      <dgm:t>
        <a:bodyPr/>
        <a:lstStyle/>
        <a:p>
          <a:endParaRPr lang="ru-RU"/>
        </a:p>
      </dgm:t>
    </dgm:pt>
    <dgm:pt modelId="{9E939E50-00A3-4352-9785-CA2F0E56BD40}" type="sibTrans" cxnId="{5D2C58E7-F71A-4C6C-AE47-9BBF1BCE56E8}">
      <dgm:prSet/>
      <dgm:spPr/>
      <dgm:t>
        <a:bodyPr/>
        <a:lstStyle/>
        <a:p>
          <a:endParaRPr lang="ru-RU"/>
        </a:p>
      </dgm:t>
    </dgm:pt>
    <dgm:pt modelId="{DA26C216-1FE7-4A5E-ACBC-88DDF1824E62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Утверждение проекта бюджета</a:t>
          </a:r>
          <a:endParaRPr lang="ru-RU" b="1" dirty="0"/>
        </a:p>
      </dgm:t>
    </dgm:pt>
    <dgm:pt modelId="{0C597B2C-B5F9-4F44-B379-A484D2814A9E}" type="parTrans" cxnId="{D964EC93-A4CF-4C39-8F79-ED50A9BE1D24}">
      <dgm:prSet/>
      <dgm:spPr/>
      <dgm:t>
        <a:bodyPr/>
        <a:lstStyle/>
        <a:p>
          <a:endParaRPr lang="ru-RU"/>
        </a:p>
      </dgm:t>
    </dgm:pt>
    <dgm:pt modelId="{E66616F6-16CC-4B1A-8BCD-A7E2B804B5E9}" type="sibTrans" cxnId="{D964EC93-A4CF-4C39-8F79-ED50A9BE1D24}">
      <dgm:prSet/>
      <dgm:spPr/>
      <dgm:t>
        <a:bodyPr/>
        <a:lstStyle/>
        <a:p>
          <a:endParaRPr lang="ru-RU"/>
        </a:p>
      </dgm:t>
    </dgm:pt>
    <dgm:pt modelId="{A0D54466-151E-470D-94C4-E4E6F3E4B31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 04.06.2023 №97-р « Об   установления сроков составления проекта бюджета 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2025 год  и  на  плановый период 2026 и 2027 годов»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E034F04-D955-43AB-B8DD-C587E17C5045}" type="sibTrans" cxnId="{1F5AACAD-2F9B-458E-9055-F0E77DF3AAAF}">
      <dgm:prSet/>
      <dgm:spPr/>
      <dgm:t>
        <a:bodyPr/>
        <a:lstStyle/>
        <a:p>
          <a:endParaRPr lang="ru-RU"/>
        </a:p>
      </dgm:t>
    </dgm:pt>
    <dgm:pt modelId="{F2A04D2C-E7ED-42D2-9F45-6789B8E328F7}" type="parTrans" cxnId="{1F5AACAD-2F9B-458E-9055-F0E77DF3AAAF}">
      <dgm:prSet/>
      <dgm:spPr/>
      <dgm:t>
        <a:bodyPr/>
        <a:lstStyle/>
        <a:p>
          <a:endParaRPr lang="ru-RU"/>
        </a:p>
      </dgm:t>
    </dgm:pt>
    <dgm:pt modelId="{EE78B738-3380-4ABB-9491-B7452600D1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8330DAE6-A58E-471D-98D7-CC3BFF0B8D6D}" type="parTrans" cxnId="{C0756E63-0D34-4A7F-A917-1FA93E612A59}">
      <dgm:prSet/>
      <dgm:spPr/>
      <dgm:t>
        <a:bodyPr/>
        <a:lstStyle/>
        <a:p>
          <a:endParaRPr lang="ru-RU"/>
        </a:p>
      </dgm:t>
    </dgm:pt>
    <dgm:pt modelId="{6C4972EF-470F-4EF5-BB98-0C37ECE16BDF}" type="sibTrans" cxnId="{C0756E63-0D34-4A7F-A917-1FA93E612A59}">
      <dgm:prSet/>
      <dgm:spPr/>
      <dgm:t>
        <a:bodyPr/>
        <a:lstStyle/>
        <a:p>
          <a:endParaRPr lang="ru-RU"/>
        </a:p>
      </dgm:t>
    </dgm:pt>
    <dgm:pt modelId="{DCCD7C05-AADA-42D1-AC20-732D4FBA607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1137C87-409F-49EE-AD5E-9669AAB53CE9}" type="parTrans" cxnId="{646EAF0E-FED2-459F-AE98-9478F308D95A}">
      <dgm:prSet/>
      <dgm:spPr/>
      <dgm:t>
        <a:bodyPr/>
        <a:lstStyle/>
        <a:p>
          <a:endParaRPr lang="ru-RU"/>
        </a:p>
      </dgm:t>
    </dgm:pt>
    <dgm:pt modelId="{E8CD0C39-C040-411D-B01C-4B73701AB5C0}" type="sibTrans" cxnId="{646EAF0E-FED2-459F-AE98-9478F308D95A}">
      <dgm:prSet/>
      <dgm:spPr/>
      <dgm:t>
        <a:bodyPr/>
        <a:lstStyle/>
        <a:p>
          <a:endParaRPr lang="ru-RU"/>
        </a:p>
      </dgm:t>
    </dgm:pt>
    <dgm:pt modelId="{5D225E12-C79E-447D-9515-A4127FCAD1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78B7E5D3-CDF4-42B8-A60A-1ABC9A49DED2}" type="sibTrans" cxnId="{561687AE-3B38-45FF-9475-4C6EF388F609}">
      <dgm:prSet/>
      <dgm:spPr/>
      <dgm:t>
        <a:bodyPr/>
        <a:lstStyle/>
        <a:p>
          <a:endParaRPr lang="ru-RU"/>
        </a:p>
      </dgm:t>
    </dgm:pt>
    <dgm:pt modelId="{8163640F-5115-4EFD-BA00-96421ECA45ED}" type="parTrans" cxnId="{561687AE-3B38-45FF-9475-4C6EF388F609}">
      <dgm:prSet/>
      <dgm:spPr/>
      <dgm:t>
        <a:bodyPr/>
        <a:lstStyle/>
        <a:p>
          <a:endParaRPr lang="ru-RU"/>
        </a:p>
      </dgm:t>
    </dgm:pt>
    <dgm:pt modelId="{EC4539C5-6236-4FEA-9BFC-89A633746D1A}" type="pres">
      <dgm:prSet presAssocID="{A976A4A8-4786-4E1F-B6DF-5BBAE2ABE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1CCB2-53E7-4153-B79E-AFF3AA49B4FA}" type="pres">
      <dgm:prSet presAssocID="{C63335D3-701B-4400-A1EE-14D61E0D5646}" presName="composite" presStyleCnt="0"/>
      <dgm:spPr/>
    </dgm:pt>
    <dgm:pt modelId="{2AA9AF97-D501-4E8F-B487-E1E425A86C7F}" type="pres">
      <dgm:prSet presAssocID="{C63335D3-701B-4400-A1EE-14D61E0D56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7254-3517-4B48-97CA-377FFF25BE7C}" type="pres">
      <dgm:prSet presAssocID="{C63335D3-701B-4400-A1EE-14D61E0D5646}" presName="descendantText" presStyleLbl="alignAcc1" presStyleIdx="0" presStyleCnt="3" custScaleY="137130" custLinFactNeighborX="1207" custLinFactNeighborY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08C0-BFAD-4A78-AB7F-6F9B18223A3D}" type="pres">
      <dgm:prSet presAssocID="{B0DE7470-F800-41E8-A345-FB11D48A0019}" presName="sp" presStyleCnt="0"/>
      <dgm:spPr/>
    </dgm:pt>
    <dgm:pt modelId="{8BA85FB7-2687-4092-9EA9-DFE13B84D02E}" type="pres">
      <dgm:prSet presAssocID="{7A923DEF-0C2E-4A74-A66D-D33D7F94DE9A}" presName="composite" presStyleCnt="0"/>
      <dgm:spPr/>
    </dgm:pt>
    <dgm:pt modelId="{7CCEC1E0-C576-4705-87E8-1A654E24BF17}" type="pres">
      <dgm:prSet presAssocID="{7A923DEF-0C2E-4A74-A66D-D33D7F94DE9A}" presName="parentText" presStyleLbl="alignNode1" presStyleIdx="1" presStyleCnt="3" custScaleY="135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9DF4-76AB-4C32-95B2-80C8731EA803}" type="pres">
      <dgm:prSet presAssocID="{7A923DEF-0C2E-4A74-A66D-D33D7F94DE9A}" presName="descendantText" presStyleLbl="alignAcc1" presStyleIdx="1" presStyleCnt="3" custScaleY="16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C68F-E520-4F7F-A4E1-7770721CBED2}" type="pres">
      <dgm:prSet presAssocID="{DE8BA259-C8C6-4600-ACA2-2107BB3D7943}" presName="sp" presStyleCnt="0"/>
      <dgm:spPr/>
    </dgm:pt>
    <dgm:pt modelId="{BA29FA79-73D6-4C11-9C2D-25E29F117E1A}" type="pres">
      <dgm:prSet presAssocID="{DA26C216-1FE7-4A5E-ACBC-88DDF1824E62}" presName="composite" presStyleCnt="0"/>
      <dgm:spPr/>
    </dgm:pt>
    <dgm:pt modelId="{E19EDDB6-790B-4098-A432-C5407BF7C639}" type="pres">
      <dgm:prSet presAssocID="{DA26C216-1FE7-4A5E-ACBC-88DDF1824E62}" presName="parentText" presStyleLbl="alignNode1" presStyleIdx="2" presStyleCnt="3" custScaleY="120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D5221-F29E-4FE0-820A-38057485992B}" type="pres">
      <dgm:prSet presAssocID="{DA26C216-1FE7-4A5E-ACBC-88DDF1824E62}" presName="descendantText" presStyleLbl="alignAcc1" presStyleIdx="2" presStyleCnt="3" custScaleY="1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DC356-E0D5-4ADE-9CEB-CAAAFEC8CF54}" type="presOf" srcId="{187EB806-AA4B-4DC0-8133-F3BEF9E6CA9A}" destId="{8E919DF4-76AB-4C32-95B2-80C8731EA803}" srcOrd="0" destOrd="0" presId="urn:microsoft.com/office/officeart/2005/8/layout/chevron2"/>
    <dgm:cxn modelId="{561687AE-3B38-45FF-9475-4C6EF388F609}" srcId="{DA26C216-1FE7-4A5E-ACBC-88DDF1824E62}" destId="{5D225E12-C79E-447D-9515-A4127FCAD1EC}" srcOrd="0" destOrd="0" parTransId="{8163640F-5115-4EFD-BA00-96421ECA45ED}" sibTransId="{78B7E5D3-CDF4-42B8-A60A-1ABC9A49DED2}"/>
    <dgm:cxn modelId="{2DC43B51-2532-477A-BFA8-59AE92C58B85}" srcId="{A976A4A8-4786-4E1F-B6DF-5BBAE2ABE164}" destId="{7A923DEF-0C2E-4A74-A66D-D33D7F94DE9A}" srcOrd="1" destOrd="0" parTransId="{178767E7-C2C1-4E6E-94E5-1E8514D775AD}" sibTransId="{DE8BA259-C8C6-4600-ACA2-2107BB3D7943}"/>
    <dgm:cxn modelId="{C0756E63-0D34-4A7F-A917-1FA93E612A59}" srcId="{7A923DEF-0C2E-4A74-A66D-D33D7F94DE9A}" destId="{EE78B738-3380-4ABB-9491-B7452600D1C5}" srcOrd="1" destOrd="0" parTransId="{8330DAE6-A58E-471D-98D7-CC3BFF0B8D6D}" sibTransId="{6C4972EF-470F-4EF5-BB98-0C37ECE16BDF}"/>
    <dgm:cxn modelId="{7714A75D-C21F-492B-8CE0-4DA56D92AD0B}" type="presOf" srcId="{5D225E12-C79E-447D-9515-A4127FCAD1EC}" destId="{765D5221-F29E-4FE0-820A-38057485992B}" srcOrd="0" destOrd="0" presId="urn:microsoft.com/office/officeart/2005/8/layout/chevron2"/>
    <dgm:cxn modelId="{646EAF0E-FED2-459F-AE98-9478F308D95A}" srcId="{7A923DEF-0C2E-4A74-A66D-D33D7F94DE9A}" destId="{DCCD7C05-AADA-42D1-AC20-732D4FBA6072}" srcOrd="2" destOrd="0" parTransId="{11137C87-409F-49EE-AD5E-9669AAB53CE9}" sibTransId="{E8CD0C39-C040-411D-B01C-4B73701AB5C0}"/>
    <dgm:cxn modelId="{1F5AACAD-2F9B-458E-9055-F0E77DF3AAAF}" srcId="{C63335D3-701B-4400-A1EE-14D61E0D5646}" destId="{A0D54466-151E-470D-94C4-E4E6F3E4B31B}" srcOrd="0" destOrd="0" parTransId="{F2A04D2C-E7ED-42D2-9F45-6789B8E328F7}" sibTransId="{6E034F04-D955-43AB-B8DD-C587E17C5045}"/>
    <dgm:cxn modelId="{FD150B38-DEFB-480E-83E0-99673CD98603}" srcId="{A976A4A8-4786-4E1F-B6DF-5BBAE2ABE164}" destId="{C63335D3-701B-4400-A1EE-14D61E0D5646}" srcOrd="0" destOrd="0" parTransId="{4E63EC23-0B2E-4BD6-91C2-60038BC544D4}" sibTransId="{B0DE7470-F800-41E8-A345-FB11D48A0019}"/>
    <dgm:cxn modelId="{5D2C58E7-F71A-4C6C-AE47-9BBF1BCE56E8}" srcId="{7A923DEF-0C2E-4A74-A66D-D33D7F94DE9A}" destId="{187EB806-AA4B-4DC0-8133-F3BEF9E6CA9A}" srcOrd="0" destOrd="0" parTransId="{18278911-AD8C-45EA-AAE5-7AEB71973111}" sibTransId="{9E939E50-00A3-4352-9785-CA2F0E56BD40}"/>
    <dgm:cxn modelId="{15DE940C-C4DD-4B94-ABE5-B6CCD6C37DA6}" type="presOf" srcId="{7A923DEF-0C2E-4A74-A66D-D33D7F94DE9A}" destId="{7CCEC1E0-C576-4705-87E8-1A654E24BF17}" srcOrd="0" destOrd="0" presId="urn:microsoft.com/office/officeart/2005/8/layout/chevron2"/>
    <dgm:cxn modelId="{165974CD-520C-4793-8DA1-E9CAC29E0137}" type="presOf" srcId="{A976A4A8-4786-4E1F-B6DF-5BBAE2ABE164}" destId="{EC4539C5-6236-4FEA-9BFC-89A633746D1A}" srcOrd="0" destOrd="0" presId="urn:microsoft.com/office/officeart/2005/8/layout/chevron2"/>
    <dgm:cxn modelId="{AD2D142D-D113-4F75-9CCD-F1BB1B54F44F}" type="presOf" srcId="{EE78B738-3380-4ABB-9491-B7452600D1C5}" destId="{8E919DF4-76AB-4C32-95B2-80C8731EA803}" srcOrd="0" destOrd="1" presId="urn:microsoft.com/office/officeart/2005/8/layout/chevron2"/>
    <dgm:cxn modelId="{812B301A-C78A-4722-A822-68458446013C}" type="presOf" srcId="{C63335D3-701B-4400-A1EE-14D61E0D5646}" destId="{2AA9AF97-D501-4E8F-B487-E1E425A86C7F}" srcOrd="0" destOrd="0" presId="urn:microsoft.com/office/officeart/2005/8/layout/chevron2"/>
    <dgm:cxn modelId="{A9832E2E-6840-47C0-8A39-AB65C40D44E2}" type="presOf" srcId="{A0D54466-151E-470D-94C4-E4E6F3E4B31B}" destId="{DD787254-3517-4B48-97CA-377FFF25BE7C}" srcOrd="0" destOrd="0" presId="urn:microsoft.com/office/officeart/2005/8/layout/chevron2"/>
    <dgm:cxn modelId="{D964EC93-A4CF-4C39-8F79-ED50A9BE1D24}" srcId="{A976A4A8-4786-4E1F-B6DF-5BBAE2ABE164}" destId="{DA26C216-1FE7-4A5E-ACBC-88DDF1824E62}" srcOrd="2" destOrd="0" parTransId="{0C597B2C-B5F9-4F44-B379-A484D2814A9E}" sibTransId="{E66616F6-16CC-4B1A-8BCD-A7E2B804B5E9}"/>
    <dgm:cxn modelId="{2C5923A2-A784-4529-9E1E-02D5DEF31212}" type="presOf" srcId="{DCCD7C05-AADA-42D1-AC20-732D4FBA6072}" destId="{8E919DF4-76AB-4C32-95B2-80C8731EA803}" srcOrd="0" destOrd="2" presId="urn:microsoft.com/office/officeart/2005/8/layout/chevron2"/>
    <dgm:cxn modelId="{85709622-2C94-42F3-8F95-95F59AF271D7}" type="presOf" srcId="{DA26C216-1FE7-4A5E-ACBC-88DDF1824E62}" destId="{E19EDDB6-790B-4098-A432-C5407BF7C639}" srcOrd="0" destOrd="0" presId="urn:microsoft.com/office/officeart/2005/8/layout/chevron2"/>
    <dgm:cxn modelId="{16ECA9B9-2AD0-4A7C-B059-D8756B231CCC}" type="presParOf" srcId="{EC4539C5-6236-4FEA-9BFC-89A633746D1A}" destId="{83E1CCB2-53E7-4153-B79E-AFF3AA49B4FA}" srcOrd="0" destOrd="0" presId="urn:microsoft.com/office/officeart/2005/8/layout/chevron2"/>
    <dgm:cxn modelId="{D27E4846-0B5E-4EE3-B9DD-24C0DF8BDAF9}" type="presParOf" srcId="{83E1CCB2-53E7-4153-B79E-AFF3AA49B4FA}" destId="{2AA9AF97-D501-4E8F-B487-E1E425A86C7F}" srcOrd="0" destOrd="0" presId="urn:microsoft.com/office/officeart/2005/8/layout/chevron2"/>
    <dgm:cxn modelId="{C44A7265-A83F-4A33-823C-6129A67C6473}" type="presParOf" srcId="{83E1CCB2-53E7-4153-B79E-AFF3AA49B4FA}" destId="{DD787254-3517-4B48-97CA-377FFF25BE7C}" srcOrd="1" destOrd="0" presId="urn:microsoft.com/office/officeart/2005/8/layout/chevron2"/>
    <dgm:cxn modelId="{7AB102C7-F28E-45B8-82EB-71BF4F79799E}" type="presParOf" srcId="{EC4539C5-6236-4FEA-9BFC-89A633746D1A}" destId="{BD3F08C0-BFAD-4A78-AB7F-6F9B18223A3D}" srcOrd="1" destOrd="0" presId="urn:microsoft.com/office/officeart/2005/8/layout/chevron2"/>
    <dgm:cxn modelId="{DC4891D7-E092-4E77-8075-C3760EA34A0C}" type="presParOf" srcId="{EC4539C5-6236-4FEA-9BFC-89A633746D1A}" destId="{8BA85FB7-2687-4092-9EA9-DFE13B84D02E}" srcOrd="2" destOrd="0" presId="urn:microsoft.com/office/officeart/2005/8/layout/chevron2"/>
    <dgm:cxn modelId="{D3BB735C-813F-4A81-9604-20A776E42D90}" type="presParOf" srcId="{8BA85FB7-2687-4092-9EA9-DFE13B84D02E}" destId="{7CCEC1E0-C576-4705-87E8-1A654E24BF17}" srcOrd="0" destOrd="0" presId="urn:microsoft.com/office/officeart/2005/8/layout/chevron2"/>
    <dgm:cxn modelId="{70D6C35F-A190-4D5D-8070-7B0AA6FDEF41}" type="presParOf" srcId="{8BA85FB7-2687-4092-9EA9-DFE13B84D02E}" destId="{8E919DF4-76AB-4C32-95B2-80C8731EA803}" srcOrd="1" destOrd="0" presId="urn:microsoft.com/office/officeart/2005/8/layout/chevron2"/>
    <dgm:cxn modelId="{AE5330B5-8C85-4980-AE56-88237867A066}" type="presParOf" srcId="{EC4539C5-6236-4FEA-9BFC-89A633746D1A}" destId="{2EDEC68F-E520-4F7F-A4E1-7770721CBED2}" srcOrd="3" destOrd="0" presId="urn:microsoft.com/office/officeart/2005/8/layout/chevron2"/>
    <dgm:cxn modelId="{68D84C50-920C-4656-B232-F0FFDF753E9F}" type="presParOf" srcId="{EC4539C5-6236-4FEA-9BFC-89A633746D1A}" destId="{BA29FA79-73D6-4C11-9C2D-25E29F117E1A}" srcOrd="4" destOrd="0" presId="urn:microsoft.com/office/officeart/2005/8/layout/chevron2"/>
    <dgm:cxn modelId="{8C3B3BAE-684B-4CDD-A36F-9BF7DC1A3619}" type="presParOf" srcId="{BA29FA79-73D6-4C11-9C2D-25E29F117E1A}" destId="{E19EDDB6-790B-4098-A432-C5407BF7C639}" srcOrd="0" destOrd="0" presId="urn:microsoft.com/office/officeart/2005/8/layout/chevron2"/>
    <dgm:cxn modelId="{49BC41BF-8E89-417E-9325-DA899C83025A}" type="presParOf" srcId="{BA29FA79-73D6-4C11-9C2D-25E29F117E1A}" destId="{765D5221-F29E-4FE0-820A-3805748599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AF97-D501-4E8F-B487-E1E425A86C7F}">
      <dsp:nvSpPr>
        <dsp:cNvPr id="0" name=""/>
        <dsp:cNvSpPr/>
      </dsp:nvSpPr>
      <dsp:spPr>
        <a:xfrm rot="5400000">
          <a:off x="-166991" y="306190"/>
          <a:ext cx="1113277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Составление проекта бюджета</a:t>
          </a:r>
          <a:endParaRPr lang="ru-RU" sz="800" b="1" kern="1200" dirty="0"/>
        </a:p>
      </dsp:txBody>
      <dsp:txXfrm rot="-5400000">
        <a:off x="1" y="528845"/>
        <a:ext cx="779294" cy="333983"/>
      </dsp:txXfrm>
    </dsp:sp>
    <dsp:sp modelId="{DD787254-3517-4B48-97CA-377FFF25BE7C}">
      <dsp:nvSpPr>
        <dsp:cNvPr id="0" name=""/>
        <dsp:cNvSpPr/>
      </dsp:nvSpPr>
      <dsp:spPr>
        <a:xfrm rot="5400000">
          <a:off x="3797152" y="-3017857"/>
          <a:ext cx="992314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 04.06.2023 №97-р « Об   установления сроков составления проекта бюджета 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2025 год  и  на  плановый период 2026 и 2027 годов»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48441"/>
        <a:ext cx="6979589" cy="895432"/>
      </dsp:txXfrm>
    </dsp:sp>
    <dsp:sp modelId="{7CCEC1E0-C576-4705-87E8-1A654E24BF17}">
      <dsp:nvSpPr>
        <dsp:cNvPr id="0" name=""/>
        <dsp:cNvSpPr/>
      </dsp:nvSpPr>
      <dsp:spPr>
        <a:xfrm rot="5400000">
          <a:off x="-362939" y="1485353"/>
          <a:ext cx="1505173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Рассмотрение проекта бюджета</a:t>
          </a:r>
          <a:endParaRPr lang="ru-RU" sz="800" b="1" kern="1200" dirty="0"/>
        </a:p>
      </dsp:txBody>
      <dsp:txXfrm rot="-5400000">
        <a:off x="1" y="1512060"/>
        <a:ext cx="779294" cy="725879"/>
      </dsp:txXfrm>
    </dsp:sp>
    <dsp:sp modelId="{8E919DF4-76AB-4C32-95B2-80C8731EA803}">
      <dsp:nvSpPr>
        <dsp:cNvPr id="0" name=""/>
        <dsp:cNvSpPr/>
      </dsp:nvSpPr>
      <dsp:spPr>
        <a:xfrm rot="5400000">
          <a:off x="3709347" y="-1833838"/>
          <a:ext cx="1167925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1153227"/>
        <a:ext cx="6971017" cy="1053899"/>
      </dsp:txXfrm>
    </dsp:sp>
    <dsp:sp modelId="{E19EDDB6-790B-4098-A432-C5407BF7C639}">
      <dsp:nvSpPr>
        <dsp:cNvPr id="0" name=""/>
        <dsp:cNvSpPr/>
      </dsp:nvSpPr>
      <dsp:spPr>
        <a:xfrm rot="5400000">
          <a:off x="-280473" y="2751799"/>
          <a:ext cx="1340241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Утверждение проекта бюджета</a:t>
          </a:r>
          <a:endParaRPr lang="ru-RU" sz="800" b="1" kern="1200" dirty="0"/>
        </a:p>
      </dsp:txBody>
      <dsp:txXfrm rot="-5400000">
        <a:off x="1" y="2860972"/>
        <a:ext cx="779294" cy="560947"/>
      </dsp:txXfrm>
    </dsp:sp>
    <dsp:sp modelId="{765D5221-F29E-4FE0-820A-38057485992B}">
      <dsp:nvSpPr>
        <dsp:cNvPr id="0" name=""/>
        <dsp:cNvSpPr/>
      </dsp:nvSpPr>
      <dsp:spPr>
        <a:xfrm rot="5400000">
          <a:off x="3832143" y="-567392"/>
          <a:ext cx="922332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2530481"/>
        <a:ext cx="6983005" cy="83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47738"/>
            <a:ext cx="4548188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1549" y="4693350"/>
            <a:ext cx="4655784" cy="37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7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47738"/>
            <a:ext cx="4548188" cy="3413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0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Candara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73E87"/>
          </a:solidFill>
          <a:latin typeface="Candara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115888"/>
            <a:ext cx="15113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6586538" cy="79216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1600">
                <a:solidFill>
                  <a:srgbClr val="22228B"/>
                </a:solidFill>
                <a:latin typeface="Times New Roman" pitchFamily="16" charset="0"/>
              </a:rPr>
              <a:t>АДМИНИСТРАЦИЯ  СЕВСКОГО МУНИЦИПАЛЬНОГО РАЙОНА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519363"/>
            <a:ext cx="4464050" cy="24479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dirty="0">
              <a:solidFill>
                <a:srgbClr val="CC0000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БЮДЖЕТ ДЛЯ ГРАЖДАН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к </a:t>
            </a:r>
            <a:r>
              <a:rPr lang="ru-RU" b="1" dirty="0" smtClean="0">
                <a:solidFill>
                  <a:srgbClr val="22228B"/>
                </a:solidFill>
                <a:latin typeface="Candara" charset="0"/>
              </a:rPr>
              <a:t>решению 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сессии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районного Совета народных </a:t>
            </a:r>
            <a:r>
              <a:rPr lang="ru-RU" b="1">
                <a:solidFill>
                  <a:srgbClr val="22228B"/>
                </a:solidFill>
                <a:latin typeface="Candara" charset="0"/>
              </a:rPr>
              <a:t>депутатов </a:t>
            </a:r>
            <a:r>
              <a:rPr lang="ru-RU" b="1" smtClean="0">
                <a:solidFill>
                  <a:srgbClr val="22228B"/>
                </a:solidFill>
                <a:latin typeface="Candara" charset="0"/>
              </a:rPr>
              <a:t> от 20.12.2024 №59</a:t>
            </a:r>
            <a:endParaRPr lang="ru-RU" b="1" dirty="0">
              <a:solidFill>
                <a:srgbClr val="22228B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«О бюджете 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муниципального района Брянской области на 2025 год и плановый период 2026 и 2027 годов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5763"/>
            <a:ext cx="3262313" cy="287972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807325" cy="864096"/>
          </a:xfrm>
        </p:spPr>
        <p:txBody>
          <a:bodyPr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2025 год и на плановый период 2026 и 2027годов годы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21516"/>
              </p:ext>
            </p:extLst>
          </p:nvPr>
        </p:nvGraphicFramePr>
        <p:xfrm>
          <a:off x="4932040" y="1124744"/>
          <a:ext cx="3816425" cy="157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4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77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669797,7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464575,4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475009,8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669797,7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464575,4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475009,8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221088"/>
            <a:ext cx="6976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08107"/>
              </p:ext>
            </p:extLst>
          </p:nvPr>
        </p:nvGraphicFramePr>
        <p:xfrm>
          <a:off x="671513" y="3568558"/>
          <a:ext cx="8472487" cy="2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188640"/>
            <a:ext cx="7807325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2025 год и плановый период 2026 и 2027 годов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7544" y="1772816"/>
            <a:ext cx="2448272" cy="25202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3419872" y="1844824"/>
            <a:ext cx="2520280" cy="244827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00192" y="1772816"/>
            <a:ext cx="2664296" cy="25202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16442123"/>
              </p:ext>
            </p:extLst>
          </p:nvPr>
        </p:nvGraphicFramePr>
        <p:xfrm>
          <a:off x="3347864" y="436510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66232858"/>
              </p:ext>
            </p:extLst>
          </p:nvPr>
        </p:nvGraphicFramePr>
        <p:xfrm>
          <a:off x="6300192" y="4365104"/>
          <a:ext cx="28438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16"/>
          <p:cNvSpPr/>
          <p:nvPr/>
        </p:nvSpPr>
        <p:spPr bwMode="auto">
          <a:xfrm>
            <a:off x="395536" y="980728"/>
            <a:ext cx="25202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19872" y="980728"/>
            <a:ext cx="252028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0192" y="980728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132219"/>
              </p:ext>
            </p:extLst>
          </p:nvPr>
        </p:nvGraphicFramePr>
        <p:xfrm>
          <a:off x="395536" y="443711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14127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2025 год и плановый период 2026 и 2027 годов</a:t>
            </a:r>
            <a:endParaRPr lang="ru-RU" sz="20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96659549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2" y="1628800"/>
            <a:ext cx="4319336" cy="44976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сумме 669 797,7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176 850,5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492 947,2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в сумме 464 575,4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177 923,2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286 652,2 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в сумме 475 009,8 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187 232,3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287 777,5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49442"/>
              </p:ext>
            </p:extLst>
          </p:nvPr>
        </p:nvGraphicFramePr>
        <p:xfrm>
          <a:off x="395536" y="1824711"/>
          <a:ext cx="8496945" cy="477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00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5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45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20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года и прогноз на  2025 год и плановый период 2026 и 2027 годов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2025 к оценке 2024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2026к  прогнозу 2025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2027 к прогнозу 2026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133 983,3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131 680,6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136 718,7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148 995,2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0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102 037,9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113 768,3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119 125,9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127 941,0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9 979,3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10 012,4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10 126,0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13 123,9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18 289,9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4 018,0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3 314,5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3 494,9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1 821,1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1 867,0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1 937,0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1 832,6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2 014,9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2 215,3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2 435,9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11 172,3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45 169,9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41 204,5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38 237,1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2 530,4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2 555,7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2 581,3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2 607,1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259,1%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01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4 706,4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07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2 473,7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375363152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607960501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145 155,6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176 850,5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177 923,2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187 232,3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80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Севского муниципального района оценка на 2024 год  и прогноз на 2025 год и плановый период 2026 и 2027  годов (тыс. руб.)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9351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2024-2026 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0433982"/>
              </p:ext>
            </p:extLst>
          </p:nvPr>
        </p:nvGraphicFramePr>
        <p:xfrm>
          <a:off x="0" y="2089135"/>
          <a:ext cx="338437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4902959"/>
              </p:ext>
            </p:extLst>
          </p:nvPr>
        </p:nvGraphicFramePr>
        <p:xfrm>
          <a:off x="4932040" y="1571612"/>
          <a:ext cx="3960440" cy="30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55882178"/>
              </p:ext>
            </p:extLst>
          </p:nvPr>
        </p:nvGraphicFramePr>
        <p:xfrm>
          <a:off x="3131840" y="3429000"/>
          <a:ext cx="30963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8545130" flipV="1">
            <a:off x="2729309" y="1894365"/>
            <a:ext cx="2551133" cy="1199193"/>
          </a:xfrm>
          <a:prstGeom prst="notchedRightArrow">
            <a:avLst>
              <a:gd name="adj1" fmla="val 56919"/>
              <a:gd name="adj2" fmla="val 6502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2025 год – 176 850,5 тыс. руб.</a:t>
            </a:r>
          </a:p>
        </p:txBody>
      </p:sp>
      <p:sp>
        <p:nvSpPr>
          <p:cNvPr id="32" name="Стрелка вправо с вырезом 31"/>
          <p:cNvSpPr/>
          <p:nvPr/>
        </p:nvSpPr>
        <p:spPr>
          <a:xfrm rot="14457375">
            <a:off x="7498503" y="4103317"/>
            <a:ext cx="1608643" cy="1482735"/>
          </a:xfrm>
          <a:prstGeom prst="notchedRightArrow">
            <a:avLst>
              <a:gd name="adj1" fmla="val 66478"/>
              <a:gd name="adj2" fmla="val 35991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2026 год -</a:t>
            </a:r>
          </a:p>
          <a:p>
            <a:pPr algn="ctr"/>
            <a:r>
              <a:rPr lang="ru-RU" sz="1400">
                <a:solidFill>
                  <a:schemeClr val="tx1"/>
                </a:solidFill>
                <a:latin typeface="Century" panose="02040604050505020304" pitchFamily="18" charset="0"/>
              </a:rPr>
              <a:t>177 923,2 тыс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  <p:sp>
        <p:nvSpPr>
          <p:cNvPr id="33" name="Стрелка вправо с вырезом 32"/>
          <p:cNvSpPr/>
          <p:nvPr/>
        </p:nvSpPr>
        <p:spPr>
          <a:xfrm rot="13395730">
            <a:off x="5818494" y="5152658"/>
            <a:ext cx="1506810" cy="1713476"/>
          </a:xfrm>
          <a:prstGeom prst="notchedRightArrow">
            <a:avLst>
              <a:gd name="adj1" fmla="val 55681"/>
              <a:gd name="adj2" fmla="val 2885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2027 год – 187 232,3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средства.</a:t>
            </a:r>
            <a:r>
              <a:rPr lang="ru-RU" sz="1800" dirty="0">
                <a:solidFill>
                  <a:srgbClr val="FFFFFF"/>
                </a:solidFill>
                <a:latin typeface="Tahoma" pitchFamily="32" charset="0"/>
              </a:rPr>
              <a:t/>
            </a:r>
            <a:br>
              <a:rPr lang="ru-RU" sz="1800" dirty="0">
                <a:solidFill>
                  <a:srgbClr val="FFFFFF"/>
                </a:solidFill>
                <a:latin typeface="Tahoma" pitchFamily="32" charset="0"/>
              </a:rPr>
            </a:br>
            <a:endParaRPr lang="ru-RU" sz="1800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4" y="4221088"/>
            <a:ext cx="2398504" cy="2372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563938" y="4005263"/>
            <a:ext cx="4822825" cy="2570162"/>
            <a:chOff x="2245" y="2523"/>
            <a:chExt cx="3038" cy="1619"/>
          </a:xfrm>
        </p:grpSpPr>
        <p:sp>
          <p:nvSpPr>
            <p:cNvPr id="19464" name="Freeform 4"/>
            <p:cNvSpPr>
              <a:spLocks noChangeArrowheads="1"/>
            </p:cNvSpPr>
            <p:nvPr/>
          </p:nvSpPr>
          <p:spPr bwMode="auto">
            <a:xfrm>
              <a:off x="2245" y="2523"/>
              <a:ext cx="3038" cy="1542"/>
            </a:xfrm>
            <a:custGeom>
              <a:avLst/>
              <a:gdLst>
                <a:gd name="T0" fmla="*/ 0 w 13401"/>
                <a:gd name="T1" fmla="*/ 0 h 6802"/>
                <a:gd name="T2" fmla="*/ 689 w 13401"/>
                <a:gd name="T3" fmla="*/ 0 h 6802"/>
                <a:gd name="T4" fmla="*/ 689 w 13401"/>
                <a:gd name="T5" fmla="*/ 350 h 6802"/>
                <a:gd name="T6" fmla="*/ 0 w 13401"/>
                <a:gd name="T7" fmla="*/ 350 h 6802"/>
                <a:gd name="T8" fmla="*/ 0 w 13401"/>
                <a:gd name="T9" fmla="*/ 0 h 6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01"/>
                <a:gd name="T16" fmla="*/ 0 h 6802"/>
                <a:gd name="T17" fmla="*/ 13401 w 13401"/>
                <a:gd name="T18" fmla="*/ 6802 h 6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01" h="6802">
                  <a:moveTo>
                    <a:pt x="0" y="0"/>
                  </a:moveTo>
                  <a:lnTo>
                    <a:pt x="13400" y="0"/>
                  </a:lnTo>
                  <a:lnTo>
                    <a:pt x="13400" y="6801"/>
                  </a:lnTo>
                  <a:lnTo>
                    <a:pt x="0" y="6801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245" y="2523"/>
              <a:ext cx="3038" cy="1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40">
              <a:solidFill>
                <a:schemeClr val="accent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 муниципального  района на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гг. является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социально ориентированным.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на образование, культуру,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социальную политику, физическую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культуру и спорт в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2025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году составит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414798,6 тыс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руб. или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59,6% 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всех расходов бюджета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087563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2087562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773238"/>
            <a:ext cx="2160588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76250"/>
            <a:ext cx="8229600" cy="125253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Структура расходов бюджета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 муниципального района  на 2024 год и плановый период 2025-2026 годов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29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5762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64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6492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068960"/>
            <a:ext cx="5762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2348880"/>
            <a:ext cx="576064" cy="47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6" name="Text Box 13"/>
          <p:cNvSpPr txBox="1">
            <a:spLocks noChangeArrowheads="1"/>
          </p:cNvSpPr>
          <p:nvPr/>
        </p:nvSpPr>
        <p:spPr bwMode="auto">
          <a:xfrm>
            <a:off x="239713" y="2673350"/>
            <a:ext cx="1307951" cy="68364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Общегосударст-венные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вопросы</a:t>
            </a:r>
          </a:p>
        </p:txBody>
      </p:sp>
      <p:sp>
        <p:nvSpPr>
          <p:cNvPr id="20532" name="Text Box 19"/>
          <p:cNvSpPr txBox="1">
            <a:spLocks noChangeArrowheads="1"/>
          </p:cNvSpPr>
          <p:nvPr/>
        </p:nvSpPr>
        <p:spPr bwMode="auto">
          <a:xfrm>
            <a:off x="467544" y="5373685"/>
            <a:ext cx="3600451" cy="129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5000" rIns="90000" bIns="45000" anchor="ctr"/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Например, в составе раздела «Образование», 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в том числе, выделяются: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дошкольное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общее образование;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дополнительное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молодежная политика и оздоровление детей;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другие вопросы в области образования</a:t>
            </a: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003801" y="5445123"/>
            <a:ext cx="3598863" cy="1224237"/>
            <a:chOff x="3152" y="3430"/>
            <a:chExt cx="2267" cy="771"/>
          </a:xfrm>
        </p:grpSpPr>
        <p:sp>
          <p:nvSpPr>
            <p:cNvPr id="20529" name="Freeform 21"/>
            <p:cNvSpPr>
              <a:spLocks noChangeArrowheads="1"/>
            </p:cNvSpPr>
            <p:nvPr/>
          </p:nvSpPr>
          <p:spPr bwMode="auto">
            <a:xfrm>
              <a:off x="3379" y="3566"/>
              <a:ext cx="2040" cy="453"/>
            </a:xfrm>
            <a:custGeom>
              <a:avLst/>
              <a:gdLst>
                <a:gd name="T0" fmla="*/ 0 w 9002"/>
                <a:gd name="T1" fmla="*/ 0 h 2001"/>
                <a:gd name="T2" fmla="*/ 462 w 9002"/>
                <a:gd name="T3" fmla="*/ 0 h 2001"/>
                <a:gd name="T4" fmla="*/ 462 w 9002"/>
                <a:gd name="T5" fmla="*/ 103 h 2001"/>
                <a:gd name="T6" fmla="*/ 0 w 9002"/>
                <a:gd name="T7" fmla="*/ 103 h 2001"/>
                <a:gd name="T8" fmla="*/ 0 w 9002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2"/>
                <a:gd name="T16" fmla="*/ 0 h 2001"/>
                <a:gd name="T17" fmla="*/ 9002 w 9002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2" h="2001">
                  <a:moveTo>
                    <a:pt x="0" y="0"/>
                  </a:moveTo>
                  <a:lnTo>
                    <a:pt x="9001" y="0"/>
                  </a:lnTo>
                  <a:lnTo>
                    <a:pt x="9001" y="2000"/>
                  </a:ln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Text Box 22"/>
            <p:cNvSpPr txBox="1">
              <a:spLocks noChangeArrowheads="1"/>
            </p:cNvSpPr>
            <p:nvPr/>
          </p:nvSpPr>
          <p:spPr bwMode="auto">
            <a:xfrm>
              <a:off x="3152" y="3430"/>
              <a:ext cx="2267" cy="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4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just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1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  </a:r>
            </a:p>
          </p:txBody>
        </p:sp>
      </p:grpSp>
      <p:grpSp>
        <p:nvGrpSpPr>
          <p:cNvPr id="20496" name="Group 23"/>
          <p:cNvGrpSpPr>
            <a:grpSpLocks/>
          </p:cNvGrpSpPr>
          <p:nvPr/>
        </p:nvGrpSpPr>
        <p:grpSpPr bwMode="auto">
          <a:xfrm>
            <a:off x="1691680" y="4509120"/>
            <a:ext cx="6407150" cy="720357"/>
            <a:chOff x="1065" y="2911"/>
            <a:chExt cx="4036" cy="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527" name="Freeform 24"/>
            <p:cNvSpPr>
              <a:spLocks noChangeArrowheads="1"/>
            </p:cNvSpPr>
            <p:nvPr/>
          </p:nvSpPr>
          <p:spPr bwMode="auto">
            <a:xfrm>
              <a:off x="1065" y="3022"/>
              <a:ext cx="4036" cy="374"/>
            </a:xfrm>
            <a:custGeom>
              <a:avLst/>
              <a:gdLst>
                <a:gd name="T0" fmla="*/ 0 w 17803"/>
                <a:gd name="T1" fmla="*/ 0 h 1652"/>
                <a:gd name="T2" fmla="*/ 915 w 17803"/>
                <a:gd name="T3" fmla="*/ 0 h 1652"/>
                <a:gd name="T4" fmla="*/ 915 w 17803"/>
                <a:gd name="T5" fmla="*/ 85 h 1652"/>
                <a:gd name="T6" fmla="*/ 0 w 17803"/>
                <a:gd name="T7" fmla="*/ 85 h 1652"/>
                <a:gd name="T8" fmla="*/ 0 w 17803"/>
                <a:gd name="T9" fmla="*/ 0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03"/>
                <a:gd name="T16" fmla="*/ 0 h 1652"/>
                <a:gd name="T17" fmla="*/ 17803 w 17803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03" h="1652">
                  <a:moveTo>
                    <a:pt x="0" y="0"/>
                  </a:moveTo>
                  <a:lnTo>
                    <a:pt x="17802" y="0"/>
                  </a:lnTo>
                  <a:lnTo>
                    <a:pt x="17802" y="1651"/>
                  </a:ln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grpFill/>
            <a:ln w="15840" cap="flat">
              <a:solidFill>
                <a:srgbClr val="195E8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Text Box 25"/>
            <p:cNvSpPr txBox="1">
              <a:spLocks noChangeArrowheads="1"/>
            </p:cNvSpPr>
            <p:nvPr/>
          </p:nvSpPr>
          <p:spPr bwMode="auto">
            <a:xfrm>
              <a:off x="1065" y="2911"/>
              <a:ext cx="4036" cy="539"/>
            </a:xfrm>
            <a:prstGeom prst="rect">
              <a:avLst/>
            </a:prstGeom>
            <a:grpFill/>
            <a:ln w="1584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en-US" sz="1000" b="1" dirty="0">
                <a:solidFill>
                  <a:srgbClr val="FFFFFF"/>
                </a:solidFill>
                <a:latin typeface="Times New Roman" pitchFamily="16" charset="0"/>
              </a:endParaRPr>
            </a:p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  </a:r>
            </a:p>
          </p:txBody>
        </p:sp>
      </p:grpSp>
      <p:sp>
        <p:nvSpPr>
          <p:cNvPr id="20522" name="Text Box 34"/>
          <p:cNvSpPr txBox="1">
            <a:spLocks noChangeArrowheads="1"/>
          </p:cNvSpPr>
          <p:nvPr/>
        </p:nvSpPr>
        <p:spPr bwMode="auto">
          <a:xfrm>
            <a:off x="4139952" y="2276872"/>
            <a:ext cx="1156568" cy="360041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Образование</a:t>
            </a:r>
          </a:p>
        </p:txBody>
      </p:sp>
      <p:sp>
        <p:nvSpPr>
          <p:cNvPr id="20520" name="Text Box 37"/>
          <p:cNvSpPr txBox="1">
            <a:spLocks noChangeArrowheads="1"/>
          </p:cNvSpPr>
          <p:nvPr/>
        </p:nvSpPr>
        <p:spPr bwMode="auto">
          <a:xfrm>
            <a:off x="4260850" y="3178175"/>
            <a:ext cx="1146175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900" b="1" dirty="0">
                <a:solidFill>
                  <a:srgbClr val="000000"/>
                </a:solidFill>
                <a:latin typeface="Times New Roman" pitchFamily="16" charset="0"/>
              </a:rPr>
              <a:t>Культура, </a:t>
            </a:r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7524328" y="3933056"/>
            <a:ext cx="1440160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Физическая культура и спорт</a:t>
            </a:r>
          </a:p>
        </p:txBody>
      </p:sp>
      <p:pic>
        <p:nvPicPr>
          <p:cNvPr id="57" name="Рисунок 56" descr="http://images.myshared.ru/7/838714/slide_8.jpg"/>
          <p:cNvPicPr/>
          <p:nvPr/>
        </p:nvPicPr>
        <p:blipFill>
          <a:blip r:embed="rId11" cstate="print"/>
          <a:srcRect l="3427" t="24055" r="56959" b="14292"/>
          <a:stretch>
            <a:fillRect/>
          </a:stretch>
        </p:blipFill>
        <p:spPr bwMode="auto">
          <a:xfrm>
            <a:off x="3779912" y="2924944"/>
            <a:ext cx="1872208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1048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524328" y="3212976"/>
            <a:ext cx="14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Социальная политика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422108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Жилищно-коммунальное хозяйство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36096" y="2348880"/>
            <a:ext cx="1378262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Кинематография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71800" y="2348880"/>
            <a:ext cx="121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экономика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47664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безопасность и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правоохранительная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деятельность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5828" y="237748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трансферты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68344" y="2420888"/>
            <a:ext cx="5508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258605"/>
              </p:ext>
            </p:extLst>
          </p:nvPr>
        </p:nvGraphicFramePr>
        <p:xfrm>
          <a:off x="539552" y="1484784"/>
          <a:ext cx="8280919" cy="4482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6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2027 </a:t>
                      </a: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332,3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53278,3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54915,2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60655,3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3991,4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3633,1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3633,1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20105,4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9912,2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14114,0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15341,3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2066,6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164, 2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323112,9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309107,6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311856,6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49187,3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51639,5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45928,2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40564,0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42498,4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45486,3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48490,8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146014,2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203731,2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7978,6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6346,1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8390,0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621066,3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695549,7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495831,7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504545,8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07325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тыс.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939303"/>
            <a:ext cx="700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расходов бюджета муниципального района в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2025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2027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годах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348144"/>
              </p:ext>
            </p:extLst>
          </p:nvPr>
        </p:nvGraphicFramePr>
        <p:xfrm>
          <a:off x="395536" y="1052736"/>
          <a:ext cx="7920881" cy="6103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0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43 357,5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44 475,7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49008,1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1203,1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942,9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30 206,5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28 673,4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28673,4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7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10509,0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9773,3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9789,0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10 652,0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14 759,3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20 469,3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54949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512491"/>
              </p:ext>
            </p:extLst>
          </p:nvPr>
        </p:nvGraphicFramePr>
        <p:xfrm>
          <a:off x="755576" y="1965008"/>
          <a:ext cx="8064895" cy="2421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9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195,8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8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4627,6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3588,1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3588,1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332656"/>
            <a:ext cx="7807325" cy="131358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(руб.)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4200" y="1800225"/>
            <a:ext cx="8272463" cy="472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2025 год и плановый период 2026 и 2027 годов. Расходная часть бюджета ориентирована на сохранение социальных гарантий для жителей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2025 году, повышение качества и доступности муниципальных услуг.  Исполнение бюджета в 2025-2027 годах планируется осуществлять в рамках 3 муниципальных программ.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 района Брянской области на 2025 год и плановый период 2026 и 2027 годов, который  создан специально для того, чтобы каждый житель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Севский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район, сколько в бюджет поступает средств и на какие цели они направляются.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Мы открыты для ваших замечаний и конструктивных предложений.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599238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99"/>
                </a:solidFill>
                <a:latin typeface="Candara" charset="0"/>
              </a:rPr>
              <a:t>УВАЖАЕМЫЕ ЖИТЕЛИ ГОРОДА  СЕВСКА !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71438"/>
            <a:ext cx="1514475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10918"/>
              </p:ext>
            </p:extLst>
          </p:nvPr>
        </p:nvGraphicFramePr>
        <p:xfrm>
          <a:off x="1115616" y="1412776"/>
          <a:ext cx="6699648" cy="499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1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80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9912,2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14114,0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15341,3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1733,0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1733,0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1733,0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7012,4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10126,0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13123,9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847,4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1935,6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2272,0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2272,0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  (руб.)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26101"/>
              </p:ext>
            </p:extLst>
          </p:nvPr>
        </p:nvGraphicFramePr>
        <p:xfrm>
          <a:off x="1043609" y="1196758"/>
          <a:ext cx="7488831" cy="4911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323112,9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309107,6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311856,6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63246,3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61361,3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61206,1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199114,3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190283,5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189142,8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13240,5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12328,6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16401,0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47377,1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44999,6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44999,6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49187,3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51639,5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45928,2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49151,3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51603,5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45892,2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42498,4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45486,3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48490,8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1961,8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1961,8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1961,8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40496,6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43484,5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46489,0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203731,2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7978,6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7978,6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21506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508633"/>
              </p:ext>
            </p:extLst>
          </p:nvPr>
        </p:nvGraphicFramePr>
        <p:xfrm>
          <a:off x="611560" y="2636912"/>
          <a:ext cx="7992888" cy="417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5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3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7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2023 год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Поддержка мер по обеспечению сбалансированности бюджетов поселений</a:t>
                      </a:r>
                      <a:endParaRPr lang="ru-RU" dirty="0"/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7600,0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7600,0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7600,0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03269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 ( руб.)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E7CD1564-9140-4C38-B8F7-076D05B1BC26}"/>
              </a:ext>
            </a:extLst>
          </p:cNvPr>
          <p:cNvSpPr/>
          <p:nvPr/>
        </p:nvSpPr>
        <p:spPr bwMode="auto">
          <a:xfrm>
            <a:off x="579715" y="1930549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программы  «Развитие образования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565CF9A-00AA-4491-AA3B-C78097DDB723}"/>
              </a:ext>
            </a:extLst>
          </p:cNvPr>
          <p:cNvSpPr/>
          <p:nvPr/>
        </p:nvSpPr>
        <p:spPr bwMode="auto">
          <a:xfrm>
            <a:off x="2627784" y="1995132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     программы «Управление муниципальными финансами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EC75AC8E-0C08-41B8-A2A2-C2269A95C0D9}"/>
              </a:ext>
            </a:extLst>
          </p:cNvPr>
          <p:cNvSpPr/>
          <p:nvPr/>
        </p:nvSpPr>
        <p:spPr bwMode="auto">
          <a:xfrm>
            <a:off x="4860034" y="2031136"/>
            <a:ext cx="172819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«Реализация       полномочий высшего исполнительного органа  местного самоуправления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F6CB368-78D0-4C72-AA21-E0353A64922D}"/>
              </a:ext>
            </a:extLst>
          </p:cNvPr>
          <p:cNvSpPr/>
          <p:nvPr/>
        </p:nvSpPr>
        <p:spPr bwMode="auto">
          <a:xfrm>
            <a:off x="7088122" y="2031136"/>
            <a:ext cx="1872208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C3773A-B3CA-4409-84C2-42A5169F4BCE}"/>
              </a:ext>
            </a:extLst>
          </p:cNvPr>
          <p:cNvSpPr/>
          <p:nvPr/>
        </p:nvSpPr>
        <p:spPr bwMode="auto">
          <a:xfrm>
            <a:off x="654220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–311843,3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–299465,2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–298072,8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7740BAC-92B9-4A15-987F-5B8BB09E0DC3}"/>
              </a:ext>
            </a:extLst>
          </p:cNvPr>
          <p:cNvSpPr/>
          <p:nvPr/>
        </p:nvSpPr>
        <p:spPr bwMode="auto">
          <a:xfrm>
            <a:off x="2675962" y="4236227"/>
            <a:ext cx="1656184" cy="2289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–17279,2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–16543,5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–16559,2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11C9416-49EF-4548-93DC-D7180BF5A9C8}"/>
              </a:ext>
            </a:extLst>
          </p:cNvPr>
          <p:cNvSpPr/>
          <p:nvPr/>
        </p:nvSpPr>
        <p:spPr bwMode="auto">
          <a:xfrm>
            <a:off x="4990054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–362904,3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–171210,3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–175517,8</a:t>
            </a:r>
          </a:p>
          <a:p>
            <a:pPr lvl="0" algn="ctr"/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81648AD-78C1-492E-8C76-D3BC77BE62C0}"/>
              </a:ext>
            </a:extLst>
          </p:cNvPr>
          <p:cNvSpPr/>
          <p:nvPr/>
        </p:nvSpPr>
        <p:spPr bwMode="auto">
          <a:xfrm>
            <a:off x="7304146" y="4270557"/>
            <a:ext cx="1656184" cy="2254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–3522,9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–8612,7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–14396,1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1203124-8E79-484F-BFF3-312B8E25CA40}"/>
              </a:ext>
            </a:extLst>
          </p:cNvPr>
          <p:cNvSpPr/>
          <p:nvPr/>
        </p:nvSpPr>
        <p:spPr>
          <a:xfrm>
            <a:off x="831743" y="183815"/>
            <a:ext cx="6904450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spc="3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-</a:t>
            </a:r>
            <a:b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8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71538" y="1772815"/>
            <a:ext cx="7408862" cy="4353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Бюджет  муниципального района прогнозируется с дефицитом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 Привлечение   кредитов от кредитных организаций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2025-2027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планирует.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 и муниципальные гарантии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2025-2027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планируются.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2025-2027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предоставление муниципальных гарантий не планируется.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МУНИЦИПАЛЬНОГО РАЙОНА</a:t>
            </a:r>
            <a:r>
              <a:rPr lang="ru-RU" sz="2400" dirty="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Candara" charset="0"/>
              </a:rPr>
            </a:br>
            <a:endParaRPr lang="ru-RU" sz="2400" dirty="0">
              <a:solidFill>
                <a:srgbClr val="FFFFFF"/>
              </a:solidFill>
              <a:latin typeface="Candar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71538" y="1700213"/>
            <a:ext cx="7408862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Финансовое управление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Адрес: 242440  г.Севск, Р.Люксембург,50.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тел./факс (483 56) 9-10-82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E-mail:fin_upr@mail.ru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89430" y="1772814"/>
            <a:ext cx="7408862" cy="435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  <p:pic>
        <p:nvPicPr>
          <p:cNvPr id="8" name="Рисунок 7" descr="C:\Users\User\Documents\картинки бюджет для граждан\спасибо\depositphotos_75886945-stock-photo-social-network-teamwork-human-resourc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cuments\картинки бюджет для граждан\спасибо\0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012"/>
            <a:ext cx="4968552" cy="3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5275"/>
            <a:ext cx="6696075" cy="1144588"/>
          </a:xfrm>
        </p:spPr>
        <p:txBody>
          <a:bodyPr tIns="17640"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Основные понятия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4675" y="1800225"/>
            <a:ext cx="842486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Доходы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 поступающие в бюджет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Расходы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средства, выплачиваемые из бюджета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Бюджетная система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Межбюджетные трансферты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средства, предоставляемые одним бюджетом бюджетной системы другому бюджету бюджетной системы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Консолидированный бюджет -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свод бюджетов бюджетной системы на соответствующей территории (без учета межбюджетных трансфертов между этими бюджетами)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Дефицит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превышение расходов бюджета над его доходами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Профицит бюджета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- превышение доходов бюджета над его расходами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Бюджетный процесс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22228B"/>
                </a:solidFill>
                <a:latin typeface="Candara" charset="0"/>
              </a:rPr>
              <a:t>БЮДЖЕТНАЯ СИСТЕМА РОССИЙСКОЙ ФЕДЕРАЦИИ</a:t>
            </a:r>
            <a:r>
              <a:rPr lang="ru-RU" sz="240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>
                <a:solidFill>
                  <a:srgbClr val="FFFFFF"/>
                </a:solidFill>
                <a:latin typeface="Candara" charset="0"/>
              </a:rPr>
            </a:br>
            <a:endParaRPr lang="ru-RU" sz="2400">
              <a:solidFill>
                <a:srgbClr val="FFFFFF"/>
              </a:solidFill>
              <a:latin typeface="Candara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992888" cy="4824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Основные понятия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348038" y="2890838"/>
            <a:ext cx="2374900" cy="2009775"/>
          </a:xfrm>
          <a:prstGeom prst="rect">
            <a:avLst/>
          </a:prstGeom>
          <a:noFill/>
          <a:ln w="15840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755576" y="2348880"/>
            <a:ext cx="2160240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491880" y="2348880"/>
            <a:ext cx="2448272" cy="15841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444208" y="2348880"/>
            <a:ext cx="2232248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ndara" charset="0"/>
              </a:rPr>
              <a:t>СУБСИДИИ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 расходов других бюджетов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1979613" y="4581525"/>
            <a:ext cx="5905500" cy="158432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 bwMode="auto">
          <a:xfrm>
            <a:off x="1476375" y="5373688"/>
            <a:ext cx="6984057" cy="12956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Этапы составления и утверждения бюджета </a:t>
            </a:r>
            <a:r>
              <a:rPr lang="en-US" sz="2000">
                <a:solidFill>
                  <a:srgbClr val="22228B"/>
                </a:solidFill>
                <a:latin typeface="Times New Roman" pitchFamily="16" charset="0"/>
              </a:rPr>
              <a:t/>
            </a:r>
            <a:br>
              <a:rPr lang="en-US" sz="2000">
                <a:solidFill>
                  <a:srgbClr val="22228B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муниципального образования Севский муниципальный район</a:t>
            </a:r>
            <a:endParaRPr lang="ru-RU" sz="2000">
              <a:solidFill>
                <a:srgbClr val="22228B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13960"/>
              </p:ext>
            </p:extLst>
          </p:nvPr>
        </p:nvGraphicFramePr>
        <p:xfrm>
          <a:off x="611560" y="1772816"/>
          <a:ext cx="780732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445224"/>
            <a:ext cx="698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прогноз социально-экономического развития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362669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b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dirty="0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323528" y="1916832"/>
            <a:ext cx="2808312" cy="280831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поступающие в бюджет денежные средства (налоги, административные платежи и с боры, безвозмездные поступления)</a:t>
            </a: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580112" y="1916832"/>
            <a:ext cx="2880320" cy="273630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выплачиваемые из бюджета денежные средства на содержание муниципальных учреждений (образований, ЖКХ, культура), капитальное строительство и др.</a:t>
            </a:r>
          </a:p>
        </p:txBody>
      </p:sp>
      <p:pic>
        <p:nvPicPr>
          <p:cNvPr id="31" name="Рисунок 30" descr="https://present5.com/presentation/eb133d4659c0932dc27b60986a53d3a7/image-3.jpg"/>
          <p:cNvPicPr/>
          <p:nvPr/>
        </p:nvPicPr>
        <p:blipFill>
          <a:blip r:embed="rId3" cstate="print"/>
          <a:srcRect l="32729" t="30179" r="35839" b="22321"/>
          <a:stretch>
            <a:fillRect/>
          </a:stretch>
        </p:blipFill>
        <p:spPr bwMode="auto">
          <a:xfrm>
            <a:off x="3131840" y="2371476"/>
            <a:ext cx="2448272" cy="2115047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 bwMode="auto">
          <a:xfrm>
            <a:off x="539552" y="5157192"/>
            <a:ext cx="2880320" cy="1224136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652120" y="5157192"/>
            <a:ext cx="2880320" cy="1296144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053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8144" y="1916832"/>
            <a:ext cx="266429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1259632" y="1844824"/>
            <a:ext cx="4032448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 расходы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4499992" y="3356992"/>
            <a:ext cx="4032448" cy="1296144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331640" y="3501008"/>
            <a:ext cx="2520280" cy="122413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1331640" y="5085184"/>
            <a:ext cx="3888432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5868144" y="5157192"/>
            <a:ext cx="266429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93132"/>
              </p:ext>
            </p:extLst>
          </p:nvPr>
        </p:nvGraphicFramePr>
        <p:xfrm>
          <a:off x="467544" y="1124745"/>
          <a:ext cx="8496943" cy="53430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19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3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изм</a:t>
                      </a:r>
                      <a:r>
                        <a:rPr lang="ru-RU" sz="1400" kern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14170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13698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13528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13340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13273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13203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4219,5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6502,2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8555,4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10266,5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11806,4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12987,1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сельскохозяйственной продукции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10732,8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10656,3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11225,5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11450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11660,6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11856,4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2227,9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3126,7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1800,0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34656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45883,0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55177,0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59823,0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64419,0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69192,0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41322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51375,0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64277,0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69667,0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75040,0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80593,0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1075,7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1171,2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1245,4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1345,0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1439,1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1554,3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РАЙОНА НА 2025 И НА ПЛАНОВЫЙ ПЕРИОД 2026 и 2027 ГОДОВ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23830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2471</Words>
  <Application>Microsoft Office PowerPoint</Application>
  <PresentationFormat>Экран (4:3)</PresentationFormat>
  <Paragraphs>721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3_Тема Office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 муниципального образования Севский муниципальный район</vt:lpstr>
      <vt:lpstr>Что такое бюджет? БЮДЖЕТ –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Основные понятия Как детализируются расходы?</vt:lpstr>
      <vt:lpstr>ПОКАЗАТЕЛИ ПРОГНОЗА СОЦИАЛЬНО-ЭКОНОМИЧЕСКОГО РАЗВИТИЯ РАЙОНА НА 2025 И НА ПЛАНОВЫЙ ПЕРИОД 2026 и 2027 ГОДОВ </vt:lpstr>
      <vt:lpstr>Основные характеристики бюджета Севского муниципального района на 2025 год и на плановый период 2026 и 2027годов годы (тыс.руб.)</vt:lpstr>
      <vt:lpstr>Структура доходов бюджета Севского муниципального района на 2025 год и плановый период 2026 и 2027 годов</vt:lpstr>
      <vt:lpstr>Структура доходной части бюджета Севского  муниципального района на 2025 год и плановый период 2026 и 2027 годов</vt:lpstr>
      <vt:lpstr>Структура налоговых и неналоговых доходов бюджета Севского муниципального района оценка на 2024 год  и прогноз на 2025 год и плановый период 2026 и 2027  годов (тыс. руб.)</vt:lpstr>
      <vt:lpstr> Структура налоговых и неналоговых доходов в 2024-2026 годы</vt:lpstr>
      <vt:lpstr>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2024 год и плановый период 2025-2026 годов</vt:lpstr>
      <vt:lpstr>Расходы бюджета тыс. руб.</vt:lpstr>
      <vt:lpstr>Раздел «Общегосударственные расходы» (тыс.руб.) </vt:lpstr>
      <vt:lpstr> 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Презентация PowerPoint</vt:lpstr>
      <vt:lpstr>ИСТОЧНИКИ ВНУТРЕННЕГО ФИНАНСИРОВАНИЯ ДЕФИЦИТА БЮДЖЕТА МУНИЦИПАЛЬНОГО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admin</dc:creator>
  <cp:lastModifiedBy>user_1</cp:lastModifiedBy>
  <cp:revision>227</cp:revision>
  <cp:lastPrinted>2024-11-29T07:28:52Z</cp:lastPrinted>
  <dcterms:created xsi:type="dcterms:W3CDTF">1601-01-01T00:00:00Z</dcterms:created>
  <dcterms:modified xsi:type="dcterms:W3CDTF">2024-12-23T10:58:08Z</dcterms:modified>
</cp:coreProperties>
</file>