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0C4"/>
    <a:srgbClr val="533EA9"/>
    <a:srgbClr val="5D6FC7"/>
    <a:srgbClr val="66FFFF"/>
    <a:srgbClr val="51EE12"/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545462.5</c:v>
                </c:pt>
                <c:pt idx="1">
                  <c:v>574454.30000000005</c:v>
                </c:pt>
                <c:pt idx="2">
                  <c:v>636085.4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545462.5</c:v>
                </c:pt>
                <c:pt idx="1">
                  <c:v>574454.30000000005</c:v>
                </c:pt>
                <c:pt idx="2">
                  <c:v>636085.4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717616"/>
        <c:axId val="270715264"/>
        <c:axId val="0"/>
      </c:bar3DChart>
      <c:catAx>
        <c:axId val="27071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0715264"/>
        <c:crosses val="autoZero"/>
        <c:auto val="1"/>
        <c:lblAlgn val="ctr"/>
        <c:lblOffset val="100"/>
        <c:noMultiLvlLbl val="0"/>
      </c:catAx>
      <c:valAx>
        <c:axId val="27071526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70717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810309271192088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3F-464B-98E8-C5FED724B3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170455.3</c:v>
                </c:pt>
                <c:pt idx="1">
                  <c:v>3411.8</c:v>
                </c:pt>
                <c:pt idx="2">
                  <c:v>400587.2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2A-417D-9DE3-E8F9DBE9BA4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60-4026-BA85-992FA97F05E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189299.20000000001</c:v>
                </c:pt>
                <c:pt idx="1">
                  <c:v>3440.9</c:v>
                </c:pt>
                <c:pt idx="2">
                  <c:v>443345.3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153943.4</c:v>
                </c:pt>
                <c:pt idx="1">
                  <c:v>21983</c:v>
                </c:pt>
                <c:pt idx="2">
                  <c:v>369536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2026 год</c:v>
                </c:pt>
                <c:pt idx="1">
                  <c:v>Доходы на 2027 год</c:v>
                </c:pt>
                <c:pt idx="2">
                  <c:v>Доходы на 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153943.4</c:v>
                </c:pt>
                <c:pt idx="1">
                  <c:v>170455.3</c:v>
                </c:pt>
                <c:pt idx="2">
                  <c:v>189299.20000000001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2026 год</c:v>
                </c:pt>
                <c:pt idx="1">
                  <c:v>Доходы на 2027 год</c:v>
                </c:pt>
                <c:pt idx="2">
                  <c:v>Доходы на 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21983</c:v>
                </c:pt>
                <c:pt idx="1">
                  <c:v>3411.8</c:v>
                </c:pt>
                <c:pt idx="2">
                  <c:v>3440.9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2026 год</c:v>
                </c:pt>
                <c:pt idx="1">
                  <c:v>Доходы на 2027 год</c:v>
                </c:pt>
                <c:pt idx="2">
                  <c:v>Доходы на 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">
                  <c:v>369536</c:v>
                </c:pt>
                <c:pt idx="1">
                  <c:v>400587.2</c:v>
                </c:pt>
                <c:pt idx="2">
                  <c:v>443345.3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323138224"/>
        <c:axId val="323140968"/>
        <c:axId val="0"/>
      </c:bar3DChart>
      <c:catAx>
        <c:axId val="32313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23140968"/>
        <c:crosses val="autoZero"/>
        <c:auto val="1"/>
        <c:lblAlgn val="ctr"/>
        <c:lblOffset val="100"/>
        <c:noMultiLvlLbl val="0"/>
      </c:catAx>
      <c:valAx>
        <c:axId val="323140968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23138224"/>
        <c:crosses val="autoZero"/>
        <c:crossBetween val="between"/>
      </c:valAx>
    </c:plotArea>
    <c:legend>
      <c:legendPos val="b"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528719031218"/>
          <c:y val="9.258951978173717E-2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23135490855625"/>
                  <c:y val="1.384363055412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14522145293549"/>
                  <c:y val="-1.390637611649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985202589783172E-4"/>
                  <c:y val="-1.233461020205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435008403321618E-2"/>
                  <c:y val="-3.40045510336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73-4521-A815-716CCCEC2B9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73-4521-A815-716CCCEC2B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0"/>
                <c:pt idx="0">
                  <c:v>Налог на доходы физических лиц</c:v>
                </c:pt>
                <c:pt idx="1">
                  <c:v>ЕНВД (прошлые года)</c:v>
                </c:pt>
                <c:pt idx="2">
                  <c:v>Акцизы</c:v>
                </c:pt>
                <c:pt idx="3">
                  <c:v>Прочие налоговые и неналоговые доходы</c:v>
                </c:pt>
                <c:pt idx="4">
                  <c:v>Доходы от использования имущества</c:v>
                </c:pt>
                <c:pt idx="5">
                  <c:v>Единый сельхоз налог</c:v>
                </c:pt>
                <c:pt idx="6">
                  <c:v>Штрафы, санкции, возмещение ущерба</c:v>
                </c:pt>
                <c:pt idx="7">
                  <c:v>Доходы от продажи </c:v>
                </c:pt>
                <c:pt idx="8">
                  <c:v>Государственная пошлина</c:v>
                </c:pt>
                <c:pt idx="9">
                  <c:v>Патентная система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127596.5</c:v>
                </c:pt>
                <c:pt idx="1">
                  <c:v>2</c:v>
                </c:pt>
                <c:pt idx="2">
                  <c:v>10715.6</c:v>
                </c:pt>
                <c:pt idx="3">
                  <c:v>558</c:v>
                </c:pt>
                <c:pt idx="4">
                  <c:v>2308.6</c:v>
                </c:pt>
                <c:pt idx="5">
                  <c:v>11020</c:v>
                </c:pt>
                <c:pt idx="6">
                  <c:v>516.4</c:v>
                </c:pt>
                <c:pt idx="7">
                  <c:v>18600</c:v>
                </c:pt>
                <c:pt idx="8">
                  <c:v>4582.3</c:v>
                </c:pt>
                <c:pt idx="9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>
              <a:latin typeface="Century" panose="020406040505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94861177040936"/>
          <c:y val="0.16135555004601621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55-417F-9ABF-116522D2192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902828978598338"/>
                  <c:y val="2.884936154967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55-417F-9ABF-116522D2192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4134288109401983E-3"/>
                  <c:y val="-3.297069891391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55-417F-9ABF-116522D2192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4134288109401983E-3"/>
                  <c:y val="-5.35773857351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55-417F-9ABF-116522D2192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4071647236645353E-3"/>
                  <c:y val="6.594139782782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55-417F-9ABF-116522D219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  налог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Прочие налоговые 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142945.9</c:v>
                </c:pt>
                <c:pt idx="1">
                  <c:v>10811.8</c:v>
                </c:pt>
                <c:pt idx="2">
                  <c:v>11847</c:v>
                </c:pt>
                <c:pt idx="3">
                  <c:v>4792.6000000000004</c:v>
                </c:pt>
                <c:pt idx="4">
                  <c:v>2331.6999999999998</c:v>
                </c:pt>
                <c:pt idx="5">
                  <c:v>1138.0999999999999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694395713137816E-2"/>
          <c:y val="0.11064105078434419"/>
          <c:w val="0.89850384840960829"/>
          <c:h val="0.846907321314198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dLbls>
            <c:dLbl>
              <c:idx val="0"/>
              <c:layout>
                <c:manualLayout>
                  <c:x val="-0.10401265956204296"/>
                  <c:y val="8.0866790110564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33-4F38-A516-A00EBD7C73E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013042478484303"/>
                  <c:y val="1.475258326981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099882958741018E-2"/>
                  <c:y val="-1.198179351862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769834359489773"/>
                  <c:y val="-5.4648059168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002007528879219E-2"/>
                  <c:y val="-3.01468743835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6603323144974E-2"/>
                  <c:y val="-3.453593685692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06-464E-BAE8-4CAF5DF3EB5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06-464E-BAE8-4CAF5DF3EB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  налог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Прочие налоговые 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160364.20000000001</c:v>
                </c:pt>
                <c:pt idx="1">
                  <c:v>10996.4</c:v>
                </c:pt>
                <c:pt idx="2">
                  <c:v>12794</c:v>
                </c:pt>
                <c:pt idx="3">
                  <c:v>5012.6000000000004</c:v>
                </c:pt>
                <c:pt idx="4">
                  <c:v>2355</c:v>
                </c:pt>
                <c:pt idx="5">
                  <c:v>1217.9000000000001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 </a:t>
          </a:r>
          <a:r>
            <a:rPr lang="ru-RU" sz="1300" dirty="0" smtClean="0"/>
            <a:t>от  18 .06.2025 174-р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«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2026год 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и  на  плановый период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2027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и 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2028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7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9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96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75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9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1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1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9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2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 решению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сессии Севского районного Совета народных депутатов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от 18.12.2025 г. </a:t>
            </a:r>
            <a:r>
              <a:rPr lang="ru-RU" b="1" smtClean="0">
                <a:solidFill>
                  <a:srgbClr val="22228B"/>
                </a:solidFill>
                <a:latin typeface="Candara" charset="0"/>
              </a:rPr>
              <a:t>№ 123</a:t>
            </a:r>
            <a:endParaRPr lang="ru-RU" b="1" dirty="0">
              <a:solidFill>
                <a:srgbClr val="22228B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2026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год и плановый период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2027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и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2028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2028годов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3909"/>
              </p:ext>
            </p:extLst>
          </p:nvPr>
        </p:nvGraphicFramePr>
        <p:xfrm>
          <a:off x="4932040" y="1124744"/>
          <a:ext cx="3816425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545462,4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574454,3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636085,4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545462,4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574454,3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636085,4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06443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36371026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82479947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041821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2028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4681964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545 462,4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175 926,4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369 536,0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574 454,3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173 867,0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400 587,2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636 085,4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192 740,1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443 345,3тыс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954191"/>
              </p:ext>
            </p:extLst>
          </p:nvPr>
        </p:nvGraphicFramePr>
        <p:xfrm>
          <a:off x="395536" y="1824711"/>
          <a:ext cx="8496945" cy="477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5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4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20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прогноз на 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оценке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2027к 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прогнозу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прогнозу </a:t>
                      </a:r>
                      <a:r>
                        <a:rPr lang="ru-RU" sz="8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143 716,8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153 943,4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170 455,3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189 299,2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0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115 489,4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127 596,5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142 945,9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160 364,2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10 715,6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10 811,8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10 996,4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11 847,0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2 448,0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 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233,9%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4 582,3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4 792,6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6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16 037,4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21 983,0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137,1%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3 411,8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15,5%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3 440,9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2 137,3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2 158,7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2 180,3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2 202,1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148,4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01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12 076,7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375363152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607960501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159 754,2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175 926,4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173 867,1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192 740,1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и прогноз на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84730265"/>
              </p:ext>
            </p:extLst>
          </p:nvPr>
        </p:nvGraphicFramePr>
        <p:xfrm>
          <a:off x="0" y="2089135"/>
          <a:ext cx="338437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57610179"/>
              </p:ext>
            </p:extLst>
          </p:nvPr>
        </p:nvGraphicFramePr>
        <p:xfrm>
          <a:off x="4932040" y="1571612"/>
          <a:ext cx="3960440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500186579"/>
              </p:ext>
            </p:extLst>
          </p:nvPr>
        </p:nvGraphicFramePr>
        <p:xfrm>
          <a:off x="3131840" y="3429000"/>
          <a:ext cx="30963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2729309" y="1894365"/>
            <a:ext cx="2551133" cy="1199193"/>
          </a:xfrm>
          <a:prstGeom prst="notchedRightArrow">
            <a:avLst>
              <a:gd name="adj1" fmla="val 56919"/>
              <a:gd name="adj2" fmla="val 6502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2026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175 926,4 тыс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. руб.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98503" y="4103317"/>
            <a:ext cx="1608643" cy="1482735"/>
          </a:xfrm>
          <a:prstGeom prst="notchedRightArrow">
            <a:avLst>
              <a:gd name="adj1" fmla="val 66478"/>
              <a:gd name="adj2" fmla="val 3599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2027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173  867,1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5818494" y="5152658"/>
            <a:ext cx="1506810" cy="1713476"/>
          </a:xfrm>
          <a:prstGeom prst="notchedRightArrow">
            <a:avLst>
              <a:gd name="adj1" fmla="val 55681"/>
              <a:gd name="adj2" fmla="val 2885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2028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192 740,1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r>
              <a:rPr lang="ru-RU" sz="1800" dirty="0">
                <a:solidFill>
                  <a:srgbClr val="FFFFFF"/>
                </a:solidFill>
                <a:latin typeface="Tahoma" pitchFamily="32" charset="0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2026-2028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году составит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447451,5 тыс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руб. или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82,0%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6" charset="0"/>
              </a:rPr>
              <a:t>2026 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год и плановый период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6" charset="0"/>
              </a:rPr>
              <a:t>2027-2028 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429269"/>
              </p:ext>
            </p:extLst>
          </p:nvPr>
        </p:nvGraphicFramePr>
        <p:xfrm>
          <a:off x="539552" y="1484784"/>
          <a:ext cx="8280919" cy="4482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2028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53278,3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61769,7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58683,5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4983,2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3749,8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9912,2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15039,9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11230,5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11415,1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323112,9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341066,2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385443,7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335767,6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49187,3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56055,7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45634,5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152488,1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42498,4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50329,6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53576,4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53576,4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203731,2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9739,9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15459,8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13867,6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6380,9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695549,7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545462,4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574454,3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636085,4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2026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2028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823319"/>
              </p:ext>
            </p:extLst>
          </p:nvPr>
        </p:nvGraphicFramePr>
        <p:xfrm>
          <a:off x="395536" y="1052736"/>
          <a:ext cx="7920881" cy="5891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61769,7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58683,5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1326,4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1148,8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1148,8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36310,3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26446,3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26750,7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12462,8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10646,8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10646,9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11099,8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14729,8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20129,8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4255"/>
              </p:ext>
            </p:extLst>
          </p:nvPr>
        </p:nvGraphicFramePr>
        <p:xfrm>
          <a:off x="755576" y="1965008"/>
          <a:ext cx="8064895" cy="2421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4777,4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3749,8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3749,8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2026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2027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и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2028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2026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2027-2028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2026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2027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и </a:t>
            </a:r>
            <a:r>
              <a:rPr lang="ru-RU" sz="1400" b="1" dirty="0" smtClean="0">
                <a:solidFill>
                  <a:srgbClr val="663399"/>
                </a:solidFill>
                <a:latin typeface="Times New Roman" pitchFamily="16" charset="0"/>
              </a:rPr>
              <a:t>2028 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644724"/>
              </p:ext>
            </p:extLst>
          </p:nvPr>
        </p:nvGraphicFramePr>
        <p:xfrm>
          <a:off x="1115616" y="1412776"/>
          <a:ext cx="6699648" cy="4789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15039,9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11230,5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11415,1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2169,7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10715,6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10811,8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10996,4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1770,6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68140"/>
              </p:ext>
            </p:extLst>
          </p:nvPr>
        </p:nvGraphicFramePr>
        <p:xfrm>
          <a:off x="1043609" y="1196758"/>
          <a:ext cx="7488831" cy="4911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341066,2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385443,7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335767,6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69988,9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67693,8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68415,1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202089,8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263168,7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217025,2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14326,5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15809,3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11555,4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545534,0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38664,9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38664,9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56055,7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45634,5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152488,1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56037,7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45616,5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152470,1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50329,6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53576,4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53576,4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48183,3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51430,1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51430,1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9739,9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15459,8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13867,6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09619"/>
              </p:ext>
            </p:extLst>
          </p:nvPr>
        </p:nvGraphicFramePr>
        <p:xfrm>
          <a:off x="611560" y="2636912"/>
          <a:ext cx="7992888" cy="417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2028 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820,9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5560,0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–330188,7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–373369,4</a:t>
            </a:r>
          </a:p>
          <a:p>
            <a:pPr lvl="0" algn="ctr"/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–327947,2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–16846,8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–15031,0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–15031,0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–194603,8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–178008,4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–279661,7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–1326,4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–1148,8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–1148,8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2028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2026-2028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2026-2028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2026-2028годы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r>
              <a:rPr lang="ru-RU" sz="2400" dirty="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89430" y="1772814"/>
            <a:ext cx="7408862" cy="43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  <p:pic>
        <p:nvPicPr>
          <p:cNvPr id="8" name="Рисунок 7" descr="C:\Users\User\Documents\картинки бюджет для граждан\спасибо\depositphotos_75886945-stock-photo-social-network-teamwork-human-resourc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cuments\картинки бюджет для граждан\спасибо\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012"/>
            <a:ext cx="4968552" cy="3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r>
              <a:rPr lang="ru-RU" sz="240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r>
              <a:rPr lang="en-US" sz="2000">
                <a:solidFill>
                  <a:srgbClr val="22228B"/>
                </a:solidFill>
                <a:latin typeface="Times New Roman" pitchFamily="16" charset="0"/>
              </a:rPr>
              <a:t/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98793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33567"/>
              </p:ext>
            </p:extLst>
          </p:nvPr>
        </p:nvGraphicFramePr>
        <p:xfrm>
          <a:off x="467544" y="1124745"/>
          <a:ext cx="8496943" cy="53430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2028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13698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6502,2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8650,8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10657,1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12788,6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14706,9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16912,9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10656,3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12992,6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13122,5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13516,2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14192,1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14901,6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3126,7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2436,8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2508,9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2562,0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45883,0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57752,0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70349,0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75286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82083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89713,0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51375,0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64392,8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75061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79970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87172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95267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1171,2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1456,3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1543,6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1667,1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2025 И НА ПЛАНОВЫЙ ПЕРИОД 2026 и 2027 ГОДОВ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2428</Words>
  <Application>Microsoft Office PowerPoint</Application>
  <PresentationFormat>Экран (4:3)</PresentationFormat>
  <Paragraphs>692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Microsoft YaHei</vt:lpstr>
      <vt:lpstr>Arial</vt:lpstr>
      <vt:lpstr>Calibri</vt:lpstr>
      <vt:lpstr>Candara</vt:lpstr>
      <vt:lpstr>Century</vt:lpstr>
      <vt:lpstr>Century Schoolbook</vt:lpstr>
      <vt:lpstr>Lucida Sans Unicode</vt:lpstr>
      <vt:lpstr>StarSymbol</vt:lpstr>
      <vt:lpstr>Symbol</vt:lpstr>
      <vt:lpstr>Tahoma</vt:lpstr>
      <vt:lpstr>Times New Roman</vt:lpstr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2025 И НА ПЛАНОВЫЙ ПЕРИОД 2026 и 2027 ГОДОВ </vt:lpstr>
      <vt:lpstr>Основные характеристики бюджета Севского муниципального района на 2026 год и на плановый период 2027 и 2028годов годы (тыс.руб.)</vt:lpstr>
      <vt:lpstr>Структура доходов бюджета Севского муниципального района на 2026 год и плановый период 2027 и 2028 годов</vt:lpstr>
      <vt:lpstr>Структура доходной части бюджета Севского  муниципального района на 2026 год и плановый период 2027 и 2028 годов</vt:lpstr>
      <vt:lpstr>Структура налоговых и неналоговых доходов бюджета Севского муниципального района оценка на 2025 год  и прогноз на 2026 год и плановый период 2027 и 2028  годов (тыс. руб.)</vt:lpstr>
      <vt:lpstr> Структура налоговых и неналоговых доходов в 2026-2028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2026 год и плановый период 2027-2028 годов</vt:lpstr>
      <vt:lpstr>Расходы бюджета тыс. руб.</vt:lpstr>
      <vt:lpstr>Раздел «Общегосударственные расходы» (тыс.руб.)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Наталья</cp:lastModifiedBy>
  <cp:revision>252</cp:revision>
  <cp:lastPrinted>2026-01-30T12:50:11Z</cp:lastPrinted>
  <dcterms:created xsi:type="dcterms:W3CDTF">1601-01-01T00:00:00Z</dcterms:created>
  <dcterms:modified xsi:type="dcterms:W3CDTF">2026-02-04T11:21:01Z</dcterms:modified>
</cp:coreProperties>
</file>