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8"/>
  </p:notesMasterIdLst>
  <p:sldIdLst>
    <p:sldId id="256" r:id="rId2"/>
    <p:sldId id="257" r:id="rId3"/>
    <p:sldId id="297" r:id="rId4"/>
    <p:sldId id="258" r:id="rId5"/>
    <p:sldId id="260" r:id="rId6"/>
    <p:sldId id="263" r:id="rId7"/>
    <p:sldId id="259" r:id="rId8"/>
    <p:sldId id="293" r:id="rId9"/>
    <p:sldId id="268" r:id="rId10"/>
    <p:sldId id="294" r:id="rId11"/>
    <p:sldId id="295" r:id="rId12"/>
    <p:sldId id="296" r:id="rId13"/>
    <p:sldId id="270" r:id="rId14"/>
    <p:sldId id="292" r:id="rId15"/>
    <p:sldId id="264" r:id="rId16"/>
    <p:sldId id="272" r:id="rId17"/>
    <p:sldId id="267" r:id="rId18"/>
    <p:sldId id="273" r:id="rId19"/>
    <p:sldId id="298" r:id="rId20"/>
    <p:sldId id="274" r:id="rId21"/>
    <p:sldId id="275" r:id="rId22"/>
    <p:sldId id="276" r:id="rId23"/>
    <p:sldId id="277" r:id="rId24"/>
    <p:sldId id="299" r:id="rId25"/>
    <p:sldId id="278" r:id="rId26"/>
    <p:sldId id="279" r:id="rId27"/>
    <p:sldId id="306" r:id="rId28"/>
    <p:sldId id="280" r:id="rId29"/>
    <p:sldId id="307" r:id="rId30"/>
    <p:sldId id="281" r:id="rId31"/>
    <p:sldId id="300" r:id="rId32"/>
    <p:sldId id="282" r:id="rId33"/>
    <p:sldId id="283" r:id="rId34"/>
    <p:sldId id="301" r:id="rId35"/>
    <p:sldId id="302" r:id="rId36"/>
    <p:sldId id="303" r:id="rId37"/>
    <p:sldId id="308" r:id="rId38"/>
    <p:sldId id="304" r:id="rId39"/>
    <p:sldId id="285" r:id="rId40"/>
    <p:sldId id="310" r:id="rId41"/>
    <p:sldId id="305" r:id="rId42"/>
    <p:sldId id="309" r:id="rId43"/>
    <p:sldId id="287" r:id="rId44"/>
    <p:sldId id="288" r:id="rId45"/>
    <p:sldId id="289" r:id="rId46"/>
    <p:sldId id="290" r:id="rId4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800000"/>
    <a:srgbClr val="CC00FF"/>
    <a:srgbClr val="0000FF"/>
    <a:srgbClr val="9933FF"/>
    <a:srgbClr val="FF66FF"/>
    <a:srgbClr val="FF00FF"/>
    <a:srgbClr val="00FF99"/>
    <a:srgbClr val="99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0" autoAdjust="0"/>
    <p:restoredTop sz="97490" autoAdjust="0"/>
  </p:normalViewPr>
  <p:slideViewPr>
    <p:cSldViewPr>
      <p:cViewPr>
        <p:scale>
          <a:sx n="80" d="100"/>
          <a:sy n="80" d="100"/>
        </p:scale>
        <p:origin x="-23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35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063684138454887"/>
          <c:y val="1.9421087715400086E-2"/>
          <c:w val="0.75677987346135533"/>
          <c:h val="0.917444161050662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 </c:v>
                </c:pt>
              </c:strCache>
            </c:strRef>
          </c:tx>
          <c:explosion val="14"/>
          <c:dLbls>
            <c:dLbl>
              <c:idx val="0"/>
              <c:numFmt formatCode="0.00%" sourceLinked="0"/>
              <c:spPr/>
              <c:txPr>
                <a:bodyPr/>
                <a:lstStyle/>
                <a:p>
                  <a:pPr>
                    <a:defRPr sz="1600">
                      <a:latin typeface="Century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numFmt formatCode="0.00%" sourceLinked="0"/>
              <c:spPr/>
              <c:txPr>
                <a:bodyPr/>
                <a:lstStyle/>
                <a:p>
                  <a:pPr>
                    <a:defRPr sz="1600">
                      <a:latin typeface="Century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numFmt formatCode="0.00%" sourceLinked="0"/>
              <c:spPr/>
              <c:txPr>
                <a:bodyPr/>
                <a:lstStyle/>
                <a:p>
                  <a:pPr>
                    <a:defRPr sz="1600">
                      <a:latin typeface="Century" pitchFamily="18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62876</c:v>
                </c:pt>
                <c:pt idx="1">
                  <c:v>11474.6</c:v>
                </c:pt>
                <c:pt idx="2">
                  <c:v>210217.7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1.0758979814664463E-2"/>
          <c:y val="1.8300615568744929E-2"/>
        </c:manualLayout>
      </c:layout>
      <c:overlay val="0"/>
    </c:title>
    <c:autoTitleDeleted val="0"/>
    <c:view3D>
      <c:rotX val="30"/>
      <c:rotY val="196"/>
      <c:depthPercent val="1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329942318721571E-3"/>
          <c:y val="0.21013792846010992"/>
          <c:w val="0.76665005189613655"/>
          <c:h val="0.653261394495926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explosion val="10"/>
          <c:dPt>
            <c:idx val="3"/>
            <c:bubble3D val="0"/>
            <c:spPr>
              <a:solidFill>
                <a:srgbClr val="800000"/>
              </a:solidFill>
            </c:spPr>
          </c:dPt>
          <c:dPt>
            <c:idx val="6"/>
            <c:bubble3D val="0"/>
            <c:spPr>
              <a:solidFill>
                <a:srgbClr val="CC00FF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Lbls>
            <c:dLbl>
              <c:idx val="1"/>
              <c:layout>
                <c:manualLayout>
                  <c:x val="-0.13656294035853933"/>
                  <c:y val="6.045225559637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965270584282875"/>
                  <c:y val="-6.146012255793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1727581959181389"/>
                  <c:y val="0.16300148380413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514714730426319E-2"/>
                  <c:y val="-9.18492378998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40196160773445E-2"/>
                  <c:y val="-4.4841022161545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542950997135045E-2"/>
                  <c:y val="-6.9211805218181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416249055124791E-2"/>
                  <c:y val="9.8947504781319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2218007223046738E-2"/>
                  <c:y val="7.8731372164756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Century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дизельное топливо, моторные масла, автомобильный и прямогонный бензин </c:v>
                </c:pt>
                <c:pt idx="2">
                  <c:v>Единый налог на вмененный доход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продажи </c:v>
                </c:pt>
                <c:pt idx="7">
                  <c:v>Штрафы, санкции, возмещение ущерба</c:v>
                </c:pt>
                <c:pt idx="8">
                  <c:v>Прочие налоговые и неналоговые доходы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46203.17</c:v>
                </c:pt>
                <c:pt idx="1">
                  <c:v>5895.1</c:v>
                </c:pt>
                <c:pt idx="2">
                  <c:v>5186.6000000000004</c:v>
                </c:pt>
                <c:pt idx="3">
                  <c:v>4804.9000000000005</c:v>
                </c:pt>
                <c:pt idx="4">
                  <c:v>856.2</c:v>
                </c:pt>
                <c:pt idx="5">
                  <c:v>5154.6000000000004</c:v>
                </c:pt>
                <c:pt idx="6">
                  <c:v>4763.1000000000004</c:v>
                </c:pt>
                <c:pt idx="7">
                  <c:v>1185.8</c:v>
                </c:pt>
                <c:pt idx="8">
                  <c:v>371.1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73686932683155371"/>
          <c:y val="0.50891135046925551"/>
          <c:w val="0.26313067316844735"/>
          <c:h val="0.47600517064588482"/>
        </c:manualLayout>
      </c:layout>
      <c:overlay val="0"/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2019 год</a:t>
            </a:r>
          </a:p>
        </c:rich>
      </c:tx>
      <c:layout>
        <c:manualLayout>
          <c:xMode val="edge"/>
          <c:yMode val="edge"/>
          <c:x val="8.8003310952247546E-2"/>
          <c:y val="1.592561026227934E-2"/>
        </c:manualLayout>
      </c:layout>
      <c:overlay val="0"/>
    </c:title>
    <c:autoTitleDeleted val="0"/>
    <c:view3D>
      <c:rotX val="30"/>
      <c:rotY val="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135556593016187"/>
          <c:w val="1"/>
          <c:h val="0.8149622087722242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Структура расходов </a:t>
            </a:r>
            <a:r>
              <a:rPr lang="ru-RU" dirty="0">
                <a:solidFill>
                  <a:srgbClr val="C00000"/>
                </a:solidFill>
                <a:latin typeface="Georgia" panose="02040502050405020303" pitchFamily="18" charset="0"/>
              </a:rPr>
              <a:t>бюджета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5819442960342958E-2"/>
          <c:y val="7.1775428609198139E-2"/>
          <c:w val="0.64894502441496826"/>
          <c:h val="0.9282245713908018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00FF99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"/>
              </a:sp3d>
            </c:spPr>
          </c:dPt>
          <c:dPt>
            <c:idx val="6"/>
            <c:bubble3D val="0"/>
            <c:spPr>
              <a:solidFill>
                <a:srgbClr val="800000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CC00FF"/>
              </a:solidFill>
            </c:spPr>
          </c:dPt>
          <c:dPt>
            <c:idx val="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2.1787699091533882E-2"/>
                  <c:y val="0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5131662403891493E-2"/>
                  <c:y val="1.116261343676300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9569020195653047E-2"/>
                  <c:y val="1.786018149882080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6.2250568832953783E-3"/>
                  <c:y val="3.572036299764161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0263324807782985E-2"/>
                  <c:y val="-0.16074163348938725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6.2250568832953783E-3"/>
                  <c:y val="0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4.0462869741419959E-2"/>
                  <c:y val="-8.0370816744693624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4.9800455066363027E-2"/>
                  <c:y val="-0.1205564009062284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anchor="t" anchorCtr="0"/>
              <a:lstStyle/>
              <a:p>
                <a:pPr>
                  <a:defRPr sz="1400" b="1">
                    <a:latin typeface="Century" pitchFamily="18" charset="0"/>
                  </a:defRPr>
                </a:pPr>
                <a:endParaRPr lang="ru-RU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</c:v>
                </c:pt>
                <c:pt idx="1">
                  <c:v>Культура, кинематография 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 </c:v>
                </c:pt>
                <c:pt idx="4">
                  <c:v>Жилищно-коммунальное хозяйство </c:v>
                </c:pt>
                <c:pt idx="5">
                  <c:v>Образование </c:v>
                </c:pt>
                <c:pt idx="6">
                  <c:v>Национальная оборона </c:v>
                </c:pt>
                <c:pt idx="7">
                  <c:v>Социальная политика </c:v>
                </c:pt>
                <c:pt idx="8">
                  <c:v>Физическая культура и спорт </c:v>
                </c:pt>
                <c:pt idx="9">
                  <c:v>Межбюджетные трансферты общего характера бюджетам бюджетной системы Российской Федерации 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30077323.459999997</c:v>
                </c:pt>
                <c:pt idx="1">
                  <c:v>28105642.600000001</c:v>
                </c:pt>
                <c:pt idx="2">
                  <c:v>1851983.59</c:v>
                </c:pt>
                <c:pt idx="3">
                  <c:v>22789330.379999999</c:v>
                </c:pt>
                <c:pt idx="4">
                  <c:v>1951623.22</c:v>
                </c:pt>
                <c:pt idx="5">
                  <c:v>181168057.86000001</c:v>
                </c:pt>
                <c:pt idx="6">
                  <c:v>509338</c:v>
                </c:pt>
                <c:pt idx="7">
                  <c:v>17527665.210000001</c:v>
                </c:pt>
                <c:pt idx="8">
                  <c:v>1379688.11</c:v>
                </c:pt>
                <c:pt idx="9">
                  <c:v>788000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2"/>
      </c:doughnutChart>
    </c:plotArea>
    <c:legend>
      <c:legendPos val="r"/>
      <c:layout>
        <c:manualLayout>
          <c:xMode val="edge"/>
          <c:yMode val="edge"/>
          <c:x val="0.69625582434948297"/>
          <c:y val="0.20199742222734776"/>
          <c:w val="0.29124418790456802"/>
          <c:h val="0.73549194252678096"/>
        </c:manualLayout>
      </c:layout>
      <c:overlay val="0"/>
      <c:txPr>
        <a:bodyPr/>
        <a:lstStyle/>
        <a:p>
          <a:pPr>
            <a:defRPr sz="1000">
              <a:latin typeface="Century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361687665393199E-2"/>
          <c:y val="0.12935338102529692"/>
          <c:w val="0.66593735988064029"/>
          <c:h val="0.841913297878335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Програмная и непрограммная части бюджета</c:v>
                </c:pt>
              </c:strCache>
            </c:strRef>
          </c:tx>
          <c:dPt>
            <c:idx val="0"/>
            <c:bubble3D val="0"/>
            <c:spPr>
              <a:solidFill>
                <a:srgbClr val="00FF99"/>
              </a:solidFill>
            </c:spPr>
          </c:dPt>
          <c:dPt>
            <c:idx val="1"/>
            <c:bubble3D val="0"/>
            <c:spPr>
              <a:solidFill>
                <a:srgbClr val="FF00FF"/>
              </a:solidFill>
            </c:spPr>
          </c:dPt>
          <c:dLbls>
            <c:dLbl>
              <c:idx val="0"/>
              <c:spPr/>
              <c:txPr>
                <a:bodyPr rot="0" vert="horz" anchor="t" anchorCtr="0"/>
                <a:lstStyle/>
                <a:p>
                  <a:pPr>
                    <a:defRPr sz="1400" b="1" baseline="0">
                      <a:latin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699698280248716E-2"/>
                  <c:y val="-2.7448436871646498E-2"/>
                </c:manualLayout>
              </c:layout>
              <c:spPr/>
              <c:txPr>
                <a:bodyPr rot="0" vert="horz" anchor="t" anchorCtr="0"/>
                <a:lstStyle/>
                <a:p>
                  <a:pPr>
                    <a:defRPr sz="1400" b="1" baseline="0">
                      <a:latin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 vert="horz" anchor="t" anchorCtr="0"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 </c:v>
                </c:pt>
                <c:pt idx="1">
                  <c:v>непрограммные расходы 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284220265.19999999</c:v>
                </c:pt>
                <c:pt idx="1">
                  <c:v>1928387.23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Georgia" panose="02040502050405020303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Georgia" panose="02040502050405020303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5666330402698823"/>
          <c:y val="0.70167811215420628"/>
          <c:w val="0.23305171563460067"/>
          <c:h val="0.22320957393622934"/>
        </c:manualLayout>
      </c:layout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T h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154854139013818"/>
          <c:y val="0.12765590148103204"/>
          <c:w val="0.81845147068470259"/>
          <c:h val="0.718093716082829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FF99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FF"/>
              </a:solidFill>
            </c:spPr>
          </c:dPt>
          <c:dPt>
            <c:idx val="3"/>
            <c:invertIfNegative val="0"/>
            <c:bubble3D val="0"/>
            <c:spPr>
              <a:effectLst>
                <a:outerShdw blurRad="50800" dist="50800" dir="5400000" algn="ctr" rotWithShape="0">
                  <a:srgbClr val="000000">
                    <a:alpha val="46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2000">
                    <a:latin typeface="Aparajita" panose="020B0604020202020204" pitchFamily="34" charset="0"/>
                    <a:cs typeface="Aparajita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«Развитие образования Севского муниципального района»</c:v>
                </c:pt>
                <c:pt idx="1">
                  <c:v>«Реализация полномочий высшего исполнительного органа местного самоуправления» </c:v>
                </c:pt>
                <c:pt idx="2">
                  <c:v>«Управление муниципальными финансами Севского муниципального района»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176558155.63999999</c:v>
                </c:pt>
                <c:pt idx="1">
                  <c:v>101799198.36</c:v>
                </c:pt>
                <c:pt idx="2">
                  <c:v>5862911.2000000002</c:v>
                </c:pt>
              </c:numCache>
            </c:numRef>
          </c:val>
          <c:shape val="coneToMax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ToMax"/>
        <c:axId val="157924736"/>
        <c:axId val="157926528"/>
        <c:axId val="0"/>
      </c:bar3DChart>
      <c:catAx>
        <c:axId val="1579247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Georgia" panose="02040502050405020303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7926528"/>
        <c:crosses val="autoZero"/>
        <c:auto val="1"/>
        <c:lblAlgn val="ctr"/>
        <c:lblOffset val="100"/>
        <c:noMultiLvlLbl val="0"/>
      </c:catAx>
      <c:valAx>
        <c:axId val="15792652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7924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95756270745744"/>
          <c:y val="1.7218957575154962E-2"/>
          <c:w val="0.78042437292542544"/>
          <c:h val="0.12074897660943655"/>
        </c:manualLayout>
      </c:layout>
      <c:overlay val="0"/>
      <c:txPr>
        <a:bodyPr/>
        <a:lstStyle/>
        <a:p>
          <a:pPr>
            <a:defRPr sz="1100">
              <a:latin typeface="Georgia" panose="02040502050405020303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2937F-A09F-48BA-ABC0-7C140BB6115F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B7F1E-E8F5-495C-9D9F-CFA7B9C2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1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B7F1E-E8F5-495C-9D9F-CFA7B9C2D49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B7F1E-E8F5-495C-9D9F-CFA7B9C2D49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B7F1E-E8F5-495C-9D9F-CFA7B9C2D499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17" y="116632"/>
            <a:ext cx="15113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548681"/>
            <a:ext cx="6478488" cy="108011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АДМИНИСТРАЦИЯ  СЕВСКОГО МУНИЦИПАЛЬНОГО РАЙОНА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348880"/>
            <a:ext cx="3816424" cy="26642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БЮДЖЕТ ДЛЯ ГРАЖДАН</a:t>
            </a:r>
          </a:p>
          <a:p>
            <a:endParaRPr lang="ru-RU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(на основе Проекта Решения </a:t>
            </a:r>
            <a:r>
              <a:rPr lang="ru-RU" sz="1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Севского</a:t>
            </a:r>
            <a:r>
              <a:rPr lang="ru-RU" sz="1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районного Совета народных депутатов «Об исполнении бюджета </a:t>
            </a:r>
            <a:r>
              <a:rPr lang="ru-RU" sz="18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Севского</a:t>
            </a:r>
            <a:r>
              <a:rPr lang="ru-RU" sz="1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муниципального района за </a:t>
            </a:r>
            <a:r>
              <a:rPr lang="ru-RU" sz="1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2018</a:t>
            </a:r>
            <a:r>
              <a:rPr lang="ru-RU" sz="1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год»)</a:t>
            </a:r>
            <a:endParaRPr lang="ru-RU" sz="1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054" y="2996952"/>
            <a:ext cx="3609723" cy="31877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5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entury" pitchFamily="18" charset="0"/>
              </a:rPr>
              <a:t>Исполнение доходов бюджета </a:t>
            </a:r>
            <a:r>
              <a:rPr lang="ru-RU" sz="2400" b="1" i="1" dirty="0" err="1" smtClean="0">
                <a:latin typeface="Century" pitchFamily="18" charset="0"/>
              </a:rPr>
              <a:t>Севского</a:t>
            </a:r>
            <a:r>
              <a:rPr lang="ru-RU" sz="2400" b="1" i="1" dirty="0" smtClean="0">
                <a:latin typeface="Century" pitchFamily="18" charset="0"/>
              </a:rPr>
              <a:t> муниципального района в 2018 году в разрезе доходных источников:</a:t>
            </a:r>
            <a:endParaRPr lang="ru-RU" sz="2400" b="1" i="1" dirty="0">
              <a:latin typeface="Century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99592" y="1700808"/>
          <a:ext cx="7488832" cy="4536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1656184"/>
                <a:gridCol w="1656184"/>
                <a:gridCol w="1368152"/>
              </a:tblGrid>
              <a:tr h="546425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0" kern="1200" baseline="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Исполнение по доходам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79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600" b="0" baseline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на 2018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Исполнено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Процент</a:t>
                      </a:r>
                    </a:p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исполнения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892134">
                <a:tc>
                  <a:txBody>
                    <a:bodyPr/>
                    <a:lstStyle/>
                    <a:p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НАЛОГОВЫЕ И НЕНАЛОГОВЫЕ ДОХОДЫ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entury" pitchFamily="18" charset="0"/>
                        </a:rPr>
                        <a:t>80 808 459,00</a:t>
                      </a:r>
                      <a:endParaRPr lang="ru-RU" sz="1600" b="1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entury" pitchFamily="18" charset="0"/>
                        </a:rPr>
                        <a:t>74 420 603,25</a:t>
                      </a:r>
                      <a:endParaRPr lang="ru-RU" sz="1600" b="1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entury" pitchFamily="18" charset="0"/>
                        </a:rPr>
                        <a:t>92,10</a:t>
                      </a:r>
                      <a:endParaRPr lang="ru-RU" sz="1600" b="1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379836">
                <a:tc>
                  <a:txBody>
                    <a:bodyPr/>
                    <a:lstStyle/>
                    <a:p>
                      <a:r>
                        <a:rPr lang="ru-RU" sz="1600" b="1" i="1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Налоговые доходы</a:t>
                      </a:r>
                      <a:endParaRPr lang="ru-RU" sz="1600" b="1" i="1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latin typeface="Century" pitchFamily="18" charset="0"/>
                        </a:rPr>
                        <a:t>61 630 300,00</a:t>
                      </a:r>
                      <a:endParaRPr lang="ru-RU" sz="1600" b="1" i="1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62 946 014,11</a:t>
                      </a:r>
                      <a:endParaRPr lang="ru-RU" sz="1600" b="1" i="1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102,13</a:t>
                      </a:r>
                      <a:endParaRPr lang="ru-RU" sz="1600" b="1" i="1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627798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44 816 400,00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46 203 174,66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103,09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417357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Акцизы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5 850 900,00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5 895 075,59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100,76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62779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entury" pitchFamily="18" charset="0"/>
                        </a:rPr>
                        <a:t>Налоги на совокупный доход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10 111 200,00 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9 991 536,60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98,82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417357"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latin typeface="Century" pitchFamily="18" charset="0"/>
                        </a:rPr>
                        <a:t>Государственная</a:t>
                      </a:r>
                      <a:r>
                        <a:rPr lang="ru-RU" sz="1600" u="none" baseline="0" dirty="0" smtClean="0">
                          <a:latin typeface="Century" pitchFamily="18" charset="0"/>
                        </a:rPr>
                        <a:t> пошлина</a:t>
                      </a:r>
                      <a:endParaRPr lang="ru-RU" sz="1600" u="none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851 800,00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856 227,26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100,52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600" y="548681"/>
          <a:ext cx="7272808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692188"/>
                <a:gridCol w="1692188"/>
                <a:gridCol w="1152128"/>
              </a:tblGrid>
              <a:tr h="235307">
                <a:tc>
                  <a:txBody>
                    <a:bodyPr/>
                    <a:lstStyle/>
                    <a:p>
                      <a:endParaRPr lang="ru-RU" sz="500" b="1" i="1" dirty="0">
                        <a:latin typeface="Century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i="1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i="1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i="1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0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Неналоговые доходы</a:t>
                      </a:r>
                      <a:endParaRPr lang="ru-RU" sz="1600" b="1" i="1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19  78 159,00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11 474 589,14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59,83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2877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доходы от использования имущества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4 888 300,00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5 154 635,73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105,45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  <a:tr h="1155141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платежи при пользовании природными ресурсами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259 200,00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272 823,86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105,26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812877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доходы от оказания платных услуг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96 300,00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98 306,54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102,08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812877"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latin typeface="Century" pitchFamily="18" charset="0"/>
                        </a:rPr>
                        <a:t>доходы от продажи земельных участков</a:t>
                      </a:r>
                      <a:endParaRPr lang="ru-RU" sz="1600" u="none" dirty="0">
                        <a:latin typeface="Century" pitchFamily="18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12 728 809,00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4 763 069,07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37,42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77"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latin typeface="Century" pitchFamily="18" charset="0"/>
                        </a:rPr>
                        <a:t>штрафы, санкции, возмещение ущерба</a:t>
                      </a:r>
                      <a:endParaRPr lang="ru-RU" sz="1600" u="none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1 205 550,00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1 185 753,94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98,36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43608" y="908721"/>
          <a:ext cx="7272808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1692188"/>
                <a:gridCol w="1692188"/>
                <a:gridCol w="1152128"/>
              </a:tblGrid>
              <a:tr h="203664">
                <a:tc>
                  <a:txBody>
                    <a:bodyPr/>
                    <a:lstStyle/>
                    <a:p>
                      <a:endParaRPr lang="ru-RU" sz="500" b="1" i="1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i="1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i="1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500" b="1" i="1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4572">
                <a:tc>
                  <a:txBody>
                    <a:bodyPr/>
                    <a:lstStyle/>
                    <a:p>
                      <a:r>
                        <a:rPr lang="ru-RU" sz="1600" b="1" i="1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 Безвозмездные поступления</a:t>
                      </a:r>
                      <a:endParaRPr lang="ru-RU" sz="1600" b="1" i="1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216 037 542,60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210 217 711,17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kern="1200" baseline="0" dirty="0" smtClean="0">
                          <a:solidFill>
                            <a:schemeClr val="tx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97,31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5963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дотации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67 819 348,50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67 819 348,50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100,0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  <a:tr h="703570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субсидии (с учетом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возвратов)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16 491 137,80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16 429 024,74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99,62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705963">
                <a:tc>
                  <a:txBody>
                    <a:bodyPr/>
                    <a:lstStyle/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субвенции (с учетом</a:t>
                      </a:r>
                    </a:p>
                    <a:p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возвратов)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119 312 352,30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113 382 399,56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95,03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/>
                </a:tc>
              </a:tr>
              <a:tr h="703570">
                <a:tc>
                  <a:txBody>
                    <a:bodyPr/>
                    <a:lstStyle/>
                    <a:p>
                      <a:r>
                        <a:rPr lang="ru-RU" sz="1600" u="none" dirty="0" smtClean="0">
                          <a:latin typeface="Century" pitchFamily="18" charset="0"/>
                        </a:rPr>
                        <a:t>иные межбюджетные трансферты</a:t>
                      </a:r>
                      <a:endParaRPr lang="ru-RU" sz="1600" u="none" dirty="0">
                        <a:latin typeface="Century" pitchFamily="18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10 367 644,00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10 367 644,00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100,0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9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прочие безвозмездные поступления</a:t>
                      </a:r>
                      <a:endParaRPr lang="ru-RU" sz="1600" u="none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2 047 060,00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Century" pitchFamily="18" charset="0"/>
                        </a:rPr>
                        <a:t>2 119 960,00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Century" pitchFamily="18" charset="0"/>
                          <a:ea typeface="+mn-ea"/>
                          <a:cs typeface="+mn-cs"/>
                        </a:rPr>
                        <a:t>103,56</a:t>
                      </a:r>
                      <a:endParaRPr lang="ru-RU" sz="1600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330">
                <a:tc>
                  <a:txBody>
                    <a:bodyPr/>
                    <a:lstStyle/>
                    <a:p>
                      <a:r>
                        <a:rPr lang="ru-RU" sz="1600" b="1" u="none" dirty="0" smtClean="0">
                          <a:latin typeface="Century" pitchFamily="18" charset="0"/>
                        </a:rPr>
                        <a:t>Доходы бюджета - Всего</a:t>
                      </a:r>
                      <a:endParaRPr lang="ru-RU" sz="1600" b="1" u="none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entury" pitchFamily="18" charset="0"/>
                        </a:rPr>
                        <a:t>296 846 001,60</a:t>
                      </a:r>
                      <a:endParaRPr lang="ru-RU" sz="1600" b="1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entury" pitchFamily="18" charset="0"/>
                        </a:rPr>
                        <a:t>284 638 314,42</a:t>
                      </a:r>
                      <a:endParaRPr lang="ru-RU" sz="1600" b="1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entury" pitchFamily="18" charset="0"/>
                        </a:rPr>
                        <a:t>95,89</a:t>
                      </a:r>
                      <a:endParaRPr lang="ru-RU" sz="1600" b="1" dirty="0">
                        <a:latin typeface="Century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087315"/>
              </p:ext>
            </p:extLst>
          </p:nvPr>
        </p:nvGraphicFramePr>
        <p:xfrm>
          <a:off x="539552" y="1340769"/>
          <a:ext cx="8064896" cy="473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84576"/>
                <a:gridCol w="1080120"/>
                <a:gridCol w="1152128"/>
                <a:gridCol w="648072"/>
              </a:tblGrid>
              <a:tr h="489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Исполнено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2017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Исполнено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Темп роста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Налоговые доходы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53 415 084,97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62 946 014,11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117,84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9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Налог на доходы физических лиц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40 376 217,49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46 203 174,66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114,43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Доходы от уплаты акцизов на дизельное топливо, моторные масла, автомобильный и прямогонный бензин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5 492 723,61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5 895 075,59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107,33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Единый налог на вменённый доход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5 614 274,25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  5 186 639,31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92,38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Единый сельскохозяйственный налог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1 070 960,34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 4 804 897,29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448,65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Государственная пошлина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860 909,28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856 227,26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99,46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Прочие налоги и сборы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7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Неналоговые доходы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54 375 090,55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11 474 589,14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154,25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6 868 390,13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 5 154 635,73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75,05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Плата за негативное воздействие на окружающую среду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296 195,20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272 823,86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92,11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7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Прочие доходы  от возмещения расходов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108 786,61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98 306,54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90,37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Доходы от продажи земельных участков, государственная собственность на которые не разграничена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36 938 938,00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4 763 069,07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12,89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47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Доходы от реализации иного имущества, находящегося в собственности муниципальных районов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Денежные взыскания (штрафы)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10 162 780,61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1 185 753,94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11,67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87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ИТОГО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107 790 175,52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74 420 603,25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69,04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78641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за 2018 год в сравнении с прошлым периодом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8855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CC"/>
                </a:solidFill>
                <a:latin typeface="Century" pitchFamily="18" charset="0"/>
              </a:rPr>
              <a:t>Структура налоговых и неналоговых доходов за 2018 год</a:t>
            </a:r>
            <a:endParaRPr lang="ru-RU" dirty="0">
              <a:solidFill>
                <a:srgbClr val="9900CC"/>
              </a:solidFill>
              <a:latin typeface="Century" pitchFamily="18" charset="0"/>
            </a:endParaRPr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43741436"/>
              </p:ext>
            </p:extLst>
          </p:nvPr>
        </p:nvGraphicFramePr>
        <p:xfrm>
          <a:off x="467544" y="1844824"/>
          <a:ext cx="8208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Содержимое 2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33961470"/>
              </p:ext>
            </p:extLst>
          </p:nvPr>
        </p:nvGraphicFramePr>
        <p:xfrm>
          <a:off x="6660232" y="1571612"/>
          <a:ext cx="2236120" cy="221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трелка вправо с вырезом 30"/>
          <p:cNvSpPr/>
          <p:nvPr/>
        </p:nvSpPr>
        <p:spPr>
          <a:xfrm rot="17875324" flipV="1">
            <a:off x="144276" y="4239258"/>
            <a:ext cx="2698309" cy="1707041"/>
          </a:xfrm>
          <a:prstGeom prst="notchedRightArrow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" pitchFamily="18" charset="0"/>
              </a:rPr>
              <a:t>Всего за 2018 год –74420,60 тыс. руб.</a:t>
            </a:r>
            <a:endParaRPr lang="ru-RU" sz="1400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1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  <a:br>
              <a:rPr lang="ru-RU" sz="32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детализируются расходы?</a:t>
            </a:r>
            <a:endParaRPr lang="ru-RU" sz="3200" dirty="0">
              <a:solidFill>
                <a:srgbClr val="CC00FF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72208" y="2022188"/>
            <a:ext cx="1872208" cy="103327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Программные 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43608" y="3429000"/>
            <a:ext cx="1872208" cy="1128704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средств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99592" y="5157192"/>
            <a:ext cx="2016224" cy="108012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Ведомственная структура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084168" y="1743868"/>
            <a:ext cx="2088232" cy="110528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084168" y="3429000"/>
            <a:ext cx="2232248" cy="11287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структура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143636" y="4840745"/>
            <a:ext cx="2172780" cy="144016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распорядители бюджетных средств</a:t>
            </a: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635896" y="229650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3635896" y="5454936"/>
            <a:ext cx="1224137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0800000">
            <a:off x="3635896" y="393305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8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4848" y="476672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3200" b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за 2018 год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4" name="Picture 17" descr="Общегос-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542591" cy="4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на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на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ЖК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03848" y="2060848"/>
            <a:ext cx="649115" cy="47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ОБРАЗОВА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71913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60032" y="2060848"/>
            <a:ext cx="720080" cy="43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Соц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576064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Физ-р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44208" y="2060848"/>
            <a:ext cx="648072" cy="43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МБ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36296" y="2060848"/>
            <a:ext cx="1008112" cy="45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755576" y="2708920"/>
            <a:ext cx="108012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403648" y="3212976"/>
            <a:ext cx="1323330" cy="6463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83568" y="4005064"/>
            <a:ext cx="7632848" cy="43204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800000"/>
                </a:solidFill>
                <a:latin typeface="Century" pitchFamily="18" charset="0"/>
              </a:rPr>
              <a:t>Полный  перечень  разделов и подразделов классификации расходов  бюджетов  приведен в статье 21 Бюджетного кодекса Российской  Федерации</a:t>
            </a: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11560" y="4581128"/>
            <a:ext cx="7704856" cy="1728192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400" dirty="0" smtClean="0">
              <a:solidFill>
                <a:srgbClr val="800000"/>
              </a:solidFill>
              <a:latin typeface="Century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rgbClr val="800000"/>
              </a:solidFill>
              <a:latin typeface="Century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rgbClr val="800000"/>
                </a:solidFill>
                <a:latin typeface="Century" pitchFamily="18" charset="0"/>
              </a:rPr>
              <a:t>Каждый </a:t>
            </a:r>
            <a:r>
              <a:rPr lang="ru-RU" sz="1400" dirty="0">
                <a:solidFill>
                  <a:srgbClr val="800000"/>
                </a:solidFill>
                <a:latin typeface="Century" pitchFamily="18" charset="0"/>
              </a:rPr>
              <a:t>из разделов классификации имеет перечень подразделов, которые отражают основные направления реализации соответствующей </a:t>
            </a:r>
            <a:r>
              <a:rPr lang="ru-RU" sz="1400" dirty="0" smtClean="0">
                <a:solidFill>
                  <a:srgbClr val="800000"/>
                </a:solidFill>
                <a:latin typeface="Century" pitchFamily="18" charset="0"/>
              </a:rPr>
              <a:t>функции </a:t>
            </a:r>
          </a:p>
          <a:p>
            <a:pPr>
              <a:defRPr/>
            </a:pPr>
            <a:r>
              <a:rPr lang="ru-RU" sz="1400" dirty="0" smtClean="0">
                <a:solidFill>
                  <a:srgbClr val="800000"/>
                </a:solidFill>
                <a:latin typeface="Century" pitchFamily="18" charset="0"/>
              </a:rPr>
              <a:t>Например, в составе раздела «Образование» выделяются:</a:t>
            </a:r>
          </a:p>
          <a:p>
            <a:pPr>
              <a:defRPr/>
            </a:pPr>
            <a:r>
              <a:rPr lang="ru-RU" sz="1400" dirty="0" smtClean="0">
                <a:solidFill>
                  <a:srgbClr val="800000"/>
                </a:solidFill>
                <a:latin typeface="Century" pitchFamily="18" charset="0"/>
              </a:rPr>
              <a:t>- дошкольное образование, </a:t>
            </a:r>
          </a:p>
          <a:p>
            <a:pPr>
              <a:buFontTx/>
              <a:buChar char="-"/>
              <a:defRPr/>
            </a:pPr>
            <a:r>
              <a:rPr lang="ru-RU" sz="1400" dirty="0" smtClean="0">
                <a:solidFill>
                  <a:srgbClr val="800000"/>
                </a:solidFill>
                <a:latin typeface="Century" pitchFamily="18" charset="0"/>
              </a:rPr>
              <a:t> общее образование,</a:t>
            </a:r>
          </a:p>
          <a:p>
            <a:pPr>
              <a:buFontTx/>
              <a:buChar char="-"/>
              <a:defRPr/>
            </a:pPr>
            <a:r>
              <a:rPr lang="ru-RU" sz="1400" dirty="0" smtClean="0">
                <a:solidFill>
                  <a:srgbClr val="800000"/>
                </a:solidFill>
                <a:latin typeface="Century" pitchFamily="18" charset="0"/>
              </a:rPr>
              <a:t>дополнительное образование, </a:t>
            </a:r>
          </a:p>
          <a:p>
            <a:pPr>
              <a:buFontTx/>
              <a:buChar char="-"/>
              <a:defRPr/>
            </a:pPr>
            <a:r>
              <a:rPr lang="ru-RU" sz="1400" dirty="0" smtClean="0">
                <a:solidFill>
                  <a:srgbClr val="800000"/>
                </a:solidFill>
                <a:latin typeface="Century" pitchFamily="18" charset="0"/>
              </a:rPr>
              <a:t> молодежная политика и оздоровление детей,</a:t>
            </a:r>
          </a:p>
          <a:p>
            <a:pPr>
              <a:defRPr/>
            </a:pPr>
            <a:r>
              <a:rPr lang="ru-RU" sz="1400" dirty="0" smtClean="0">
                <a:solidFill>
                  <a:srgbClr val="800000"/>
                </a:solidFill>
                <a:latin typeface="Century" pitchFamily="18" charset="0"/>
              </a:rPr>
              <a:t>- другие вопросы в области образования</a:t>
            </a:r>
          </a:p>
          <a:p>
            <a:pPr algn="ctr">
              <a:defRPr/>
            </a:pPr>
            <a:endParaRPr lang="ru-RU" sz="1400" dirty="0" smtClean="0">
              <a:solidFill>
                <a:srgbClr val="800000"/>
              </a:solidFill>
              <a:latin typeface="Century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rgbClr val="800000"/>
              </a:solidFill>
              <a:latin typeface="Century" pitchFamily="18" charset="0"/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2195736" y="2708920"/>
            <a:ext cx="1007069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 rot="10800000" flipV="1">
            <a:off x="3419872" y="3212976"/>
            <a:ext cx="86995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 rot="10800000" flipV="1">
            <a:off x="4139952" y="2780928"/>
            <a:ext cx="870409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Образование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4716016" y="3356992"/>
            <a:ext cx="1148523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latin typeface="Times New Roman" pitchFamily="18" charset="0"/>
              </a:rPr>
              <a:t>Культура, кинематография</a:t>
            </a:r>
            <a:endParaRPr lang="ru-RU" altLang="ru-RU" b="1" dirty="0">
              <a:latin typeface="Times New Roman" pitchFamily="18" charset="0"/>
            </a:endParaRP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5580112" y="2708920"/>
            <a:ext cx="99382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156176" y="3284984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7164288" y="2708920"/>
            <a:ext cx="108012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cxnSp>
        <p:nvCxnSpPr>
          <p:cNvPr id="30" name="Прямая соединительная линия 29"/>
          <p:cNvCxnSpPr>
            <a:stCxn id="6" idx="2"/>
          </p:cNvCxnSpPr>
          <p:nvPr/>
        </p:nvCxnSpPr>
        <p:spPr>
          <a:xfrm>
            <a:off x="1907704" y="2492896"/>
            <a:ext cx="184472" cy="98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8" idx="0"/>
          </p:cNvCxnSpPr>
          <p:nvPr/>
        </p:nvCxnSpPr>
        <p:spPr>
          <a:xfrm>
            <a:off x="3528406" y="2537095"/>
            <a:ext cx="36525" cy="848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4" idx="2"/>
          </p:cNvCxnSpPr>
          <p:nvPr/>
        </p:nvCxnSpPr>
        <p:spPr>
          <a:xfrm>
            <a:off x="1098880" y="2499798"/>
            <a:ext cx="6888" cy="269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627784" y="2348880"/>
            <a:ext cx="0" cy="64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9" idx="2"/>
            <a:endCxn id="23" idx="0"/>
          </p:cNvCxnSpPr>
          <p:nvPr/>
        </p:nvCxnSpPr>
        <p:spPr>
          <a:xfrm>
            <a:off x="4355505" y="2492896"/>
            <a:ext cx="219651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0" idx="0"/>
          </p:cNvCxnSpPr>
          <p:nvPr/>
        </p:nvCxnSpPr>
        <p:spPr>
          <a:xfrm>
            <a:off x="5220072" y="2492892"/>
            <a:ext cx="191566" cy="871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1" idx="2"/>
            <a:endCxn id="26" idx="0"/>
          </p:cNvCxnSpPr>
          <p:nvPr/>
        </p:nvCxnSpPr>
        <p:spPr>
          <a:xfrm>
            <a:off x="6012160" y="2537099"/>
            <a:ext cx="64862" cy="171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2" idx="0"/>
          </p:cNvCxnSpPr>
          <p:nvPr/>
        </p:nvCxnSpPr>
        <p:spPr>
          <a:xfrm>
            <a:off x="6768244" y="2492892"/>
            <a:ext cx="324036" cy="749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7668344" y="2492896"/>
            <a:ext cx="35694" cy="367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9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  <a:t/>
            </a:r>
            <a:br>
              <a:rPr lang="ru-RU" altLang="ru-RU" sz="2200" b="1" dirty="0" smtClean="0">
                <a:solidFill>
                  <a:srgbClr val="C00000"/>
                </a:solidFill>
                <a:latin typeface="Tahoma" pitchFamily="34" charset="0"/>
                <a:cs typeface="Arial" charset="0"/>
              </a:rPr>
            </a:br>
            <a:r>
              <a:rPr lang="ru-RU" altLang="ru-RU" sz="2200" b="1" dirty="0" smtClean="0">
                <a:solidFill>
                  <a:srgbClr val="800000"/>
                </a:solidFill>
                <a:latin typeface="Tahoma" pitchFamily="34" charset="0"/>
                <a:cs typeface="Arial" charset="0"/>
              </a:rPr>
              <a:t>РАСХОДЫ </a:t>
            </a:r>
            <a:r>
              <a:rPr lang="ru-RU" altLang="ru-RU" sz="2200" b="1" dirty="0">
                <a:solidFill>
                  <a:srgbClr val="800000"/>
                </a:solidFill>
                <a:latin typeface="Tahoma" pitchFamily="34" charset="0"/>
                <a:cs typeface="Arial" charset="0"/>
              </a:rPr>
              <a:t>БЮДЖЕТА</a:t>
            </a:r>
            <a:r>
              <a:rPr lang="ru-RU" altLang="ru-RU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/>
            </a:r>
            <a:br>
              <a:rPr lang="ru-RU" altLang="ru-RU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</a:br>
            <a:r>
              <a:rPr lang="ru-RU" altLang="ru-RU" sz="1800" b="1" dirty="0">
                <a:solidFill>
                  <a:srgbClr val="0000FF"/>
                </a:solidFill>
                <a:latin typeface="Tahoma" pitchFamily="34" charset="0"/>
              </a:rPr>
              <a:t>Расходы бюджета – выплачиваемые из </a:t>
            </a:r>
            <a:r>
              <a:rPr lang="ru-RU" altLang="ru-RU" sz="1800" b="1" dirty="0" smtClean="0">
                <a:solidFill>
                  <a:srgbClr val="0000FF"/>
                </a:solidFill>
                <a:latin typeface="Tahoma" pitchFamily="34" charset="0"/>
              </a:rPr>
              <a:t>бюджета</a:t>
            </a:r>
            <a:r>
              <a:rPr lang="ru-RU" altLang="ru-RU" sz="1800" b="1" dirty="0">
                <a:solidFill>
                  <a:srgbClr val="0000FF"/>
                </a:solidFill>
                <a:latin typeface="Tahoma" pitchFamily="34" charset="0"/>
              </a:rPr>
              <a:t> денежные </a:t>
            </a:r>
            <a:r>
              <a:rPr lang="ru-RU" altLang="ru-RU" sz="1800" b="1" dirty="0" smtClean="0">
                <a:solidFill>
                  <a:srgbClr val="0000FF"/>
                </a:solidFill>
                <a:latin typeface="Tahoma" pitchFamily="34" charset="0"/>
              </a:rPr>
              <a:t>средства</a:t>
            </a:r>
            <a:r>
              <a:rPr lang="ru-RU" altLang="ru-RU" sz="1800" b="1" dirty="0">
                <a:solidFill>
                  <a:srgbClr val="0000FF"/>
                </a:solidFill>
                <a:latin typeface="Tahoma" pitchFamily="34" charset="0"/>
              </a:rPr>
              <a:t/>
            </a:r>
            <a:br>
              <a:rPr lang="ru-RU" altLang="ru-RU" sz="1800" b="1" dirty="0">
                <a:solidFill>
                  <a:srgbClr val="0000FF"/>
                </a:solidFill>
                <a:latin typeface="Tahoma" pitchFamily="34" charset="0"/>
              </a:rPr>
            </a:br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4" name="Picture 4" descr="C:\Users\econ11\Desktop\Для презентации\naklejka-lyudej-na-dengi-kosty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4" y="3933056"/>
            <a:ext cx="223225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Блок-схема: процесс 4"/>
          <p:cNvSpPr/>
          <p:nvPr/>
        </p:nvSpPr>
        <p:spPr>
          <a:xfrm>
            <a:off x="3563888" y="4005064"/>
            <a:ext cx="4824536" cy="2304256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b="1" dirty="0" smtClean="0">
                <a:solidFill>
                  <a:srgbClr val="800000"/>
                </a:solidFill>
                <a:latin typeface="Tahoma" pitchFamily="34" charset="0"/>
              </a:rPr>
              <a:t>Бюджет муниципального  </a:t>
            </a:r>
            <a:r>
              <a:rPr lang="ru-RU" altLang="ru-RU" b="1" dirty="0">
                <a:solidFill>
                  <a:srgbClr val="800000"/>
                </a:solidFill>
                <a:latin typeface="Tahoma" pitchFamily="34" charset="0"/>
              </a:rPr>
              <a:t>района </a:t>
            </a:r>
            <a:r>
              <a:rPr lang="ru-RU" altLang="ru-RU" b="1" dirty="0" smtClean="0">
                <a:solidFill>
                  <a:srgbClr val="800000"/>
                </a:solidFill>
                <a:latin typeface="Tahoma" pitchFamily="34" charset="0"/>
              </a:rPr>
              <a:t>за 2018 год является социально </a:t>
            </a:r>
            <a:r>
              <a:rPr lang="ru-RU" altLang="ru-RU" b="1" dirty="0">
                <a:solidFill>
                  <a:srgbClr val="800000"/>
                </a:solidFill>
                <a:latin typeface="Tahoma" pitchFamily="34" charset="0"/>
              </a:rPr>
              <a:t>ориентированным.</a:t>
            </a:r>
          </a:p>
          <a:p>
            <a:pPr>
              <a:spcBef>
                <a:spcPct val="0"/>
              </a:spcBef>
            </a:pPr>
            <a:endParaRPr lang="ru-RU" altLang="ru-RU" sz="800" b="1" dirty="0">
              <a:latin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rgbClr val="CC00FF"/>
                </a:solidFill>
                <a:latin typeface="Century" pitchFamily="18" charset="0"/>
              </a:rPr>
              <a:t>Расходы на образование, культуру, </a:t>
            </a:r>
            <a:r>
              <a:rPr lang="ru-RU" altLang="ru-RU" b="1" dirty="0" smtClean="0">
                <a:solidFill>
                  <a:srgbClr val="CC00FF"/>
                </a:solidFill>
                <a:latin typeface="Century" pitchFamily="18" charset="0"/>
              </a:rPr>
              <a:t>социальную </a:t>
            </a:r>
            <a:r>
              <a:rPr lang="ru-RU" altLang="ru-RU" b="1" dirty="0">
                <a:solidFill>
                  <a:srgbClr val="CC00FF"/>
                </a:solidFill>
                <a:latin typeface="Century" pitchFamily="18" charset="0"/>
              </a:rPr>
              <a:t>политику, физическую </a:t>
            </a:r>
            <a:r>
              <a:rPr lang="ru-RU" altLang="ru-RU" b="1" dirty="0" smtClean="0">
                <a:solidFill>
                  <a:srgbClr val="CC00FF"/>
                </a:solidFill>
                <a:latin typeface="Century" pitchFamily="18" charset="0"/>
              </a:rPr>
              <a:t>культуру </a:t>
            </a:r>
            <a:r>
              <a:rPr lang="ru-RU" altLang="ru-RU" b="1" dirty="0">
                <a:solidFill>
                  <a:srgbClr val="CC00FF"/>
                </a:solidFill>
                <a:latin typeface="Century" pitchFamily="18" charset="0"/>
              </a:rPr>
              <a:t>и спорт </a:t>
            </a:r>
            <a:r>
              <a:rPr lang="ru-RU" altLang="ru-RU" b="1" dirty="0" smtClean="0">
                <a:solidFill>
                  <a:srgbClr val="CC00FF"/>
                </a:solidFill>
                <a:latin typeface="Century" pitchFamily="18" charset="0"/>
              </a:rPr>
              <a:t>за 2018 год составили 228181,1 тыс</a:t>
            </a:r>
            <a:r>
              <a:rPr lang="ru-RU" altLang="ru-RU" b="1" dirty="0">
                <a:solidFill>
                  <a:srgbClr val="CC00FF"/>
                </a:solidFill>
                <a:latin typeface="Century" pitchFamily="18" charset="0"/>
              </a:rPr>
              <a:t>. руб. или </a:t>
            </a:r>
            <a:r>
              <a:rPr lang="ru-RU" altLang="ru-RU" b="1" dirty="0" smtClean="0">
                <a:solidFill>
                  <a:srgbClr val="CC00FF"/>
                </a:solidFill>
                <a:latin typeface="Century" pitchFamily="18" charset="0"/>
              </a:rPr>
              <a:t>79,7 </a:t>
            </a:r>
            <a:r>
              <a:rPr lang="ru-RU" altLang="ru-RU" b="1" dirty="0">
                <a:solidFill>
                  <a:srgbClr val="CC00FF"/>
                </a:solidFill>
                <a:latin typeface="Century" pitchFamily="18" charset="0"/>
              </a:rPr>
              <a:t>% всех расходов бюджета</a:t>
            </a:r>
            <a:r>
              <a:rPr lang="ru-RU" altLang="ru-RU" dirty="0">
                <a:solidFill>
                  <a:srgbClr val="CC00FF"/>
                </a:solidFill>
                <a:latin typeface="Century" pitchFamily="18" charset="0"/>
              </a:rPr>
              <a:t>.</a:t>
            </a:r>
          </a:p>
        </p:txBody>
      </p:sp>
      <p:pic>
        <p:nvPicPr>
          <p:cNvPr id="1026" name="Picture 2" descr="http://youpainter.ru/sites/default/files/styles/painting_card/public/users/diana_selivanova/diana_selivanova_mne_est_kem_gorditsya.jpg?itok=NrcHhd5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2816"/>
            <a:ext cx="20882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e5e7be21e6ab951109153109b4656cb6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39"/>
            <a:ext cx="2088232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07f2366f43323cb066e3631a21a1934b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772816"/>
            <a:ext cx="21602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744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921625"/>
              </p:ext>
            </p:extLst>
          </p:nvPr>
        </p:nvGraphicFramePr>
        <p:xfrm>
          <a:off x="1043607" y="2060847"/>
          <a:ext cx="7200801" cy="41044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5343"/>
                <a:gridCol w="1335338"/>
                <a:gridCol w="1080120"/>
              </a:tblGrid>
              <a:tr h="7462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Направление расходов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кассовое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исполнение (руб.)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доля в общем объеме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0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Общегосударственные вопросы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30 077 323,46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10,51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0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Национальная оборона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509 338,00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0,18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1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1 851 983,59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0,65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0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Национальная экономика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22 789 330,38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7,96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25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Жилищно-коммунальное хозяйство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1 951 623,22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0,68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0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Образование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181 168 057,86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63,31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0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Культура, кинематография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28 105 642,60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9,82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0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Социальная политика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17 527 665,21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6,13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60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Физическая культура и спорт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1 379 688,11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0,48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1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entury"/>
                        </a:rPr>
                        <a:t>Межбюджетные трансферты общего характера бюджетам бюджетной системы Российской Федерации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788 000,00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0,28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11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ИТОГО 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entury"/>
                        </a:rPr>
                        <a:t>286 148 652,43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entury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entury"/>
                        </a:rPr>
                        <a:t>100,00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Структура расходов бюджета </a:t>
            </a:r>
            <a:r>
              <a:rPr lang="ru-RU" sz="3200" b="1" i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Севского</a:t>
            </a:r>
            <a:r>
              <a:rPr lang="ru-RU" sz="32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муниципального района за 2018 год</a:t>
            </a:r>
            <a:endParaRPr lang="ru-RU" sz="3200" i="1" dirty="0">
              <a:solidFill>
                <a:srgbClr val="80000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75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07622615"/>
              </p:ext>
            </p:extLst>
          </p:nvPr>
        </p:nvGraphicFramePr>
        <p:xfrm>
          <a:off x="539552" y="476672"/>
          <a:ext cx="81605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129797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4000" b="1" i="1" dirty="0" smtClean="0"/>
              <a:t>              </a:t>
            </a:r>
            <a:r>
              <a:rPr lang="ru-RU" sz="4800" b="1" i="1" dirty="0" smtClean="0">
                <a:latin typeface="Bookman Old Style" panose="02050604050505020204" pitchFamily="18" charset="0"/>
              </a:rPr>
              <a:t>В целях обеспечения открытости работы администрации района представляем вашему вниманию отчет об исполнении бюджета </a:t>
            </a:r>
            <a:r>
              <a:rPr lang="ru-RU" sz="4800" b="1" i="1" dirty="0" err="1" smtClean="0">
                <a:latin typeface="Bookman Old Style" panose="02050604050505020204" pitchFamily="18" charset="0"/>
              </a:rPr>
              <a:t>Севского</a:t>
            </a:r>
            <a:r>
              <a:rPr lang="ru-RU" sz="4800" b="1" i="1" dirty="0" smtClean="0">
                <a:latin typeface="Bookman Old Style" panose="02050604050505020204" pitchFamily="18" charset="0"/>
              </a:rPr>
              <a:t> муниципального района за 2018 год в формате –«Бюджет для граждан». Данная форма отчета об исполнении бюджета рассчитана на различные категории населения района и представителей всех профессий. Электронная версия отчета поможет разобраться населению в главном финансовом документе района. Подготовка «Бюджета для граждан» и проведение публичных слушаний подтверждают реализацию принципов открытости и прозрачности управления общественными финансами в районе. В данной презентации вы сможете оценить объемы доходов и расходов бюджета района за 2018 год, увидеть основные характеристики и показатели исполнения бюджета, результаты реализации муниципальных программ. Отметите основные направления расходования средств бюджета в отчетном году на финансирование мероприятий в сфере образования, культуры, жилищно-коммунального хозяйства, молодежной и социальной политики, и других сферах, и те результаты, которые смогли получить все жители района. Знакомство с результатами и особенностями муниципальных финансов за 2018 год позволит каждому жителю усилить чувство собственной причастности к бюджетному процессу и возможность высказать свое мнение в обсуждении важных вопросов в жизнедеятельности </a:t>
            </a:r>
            <a:r>
              <a:rPr lang="ru-RU" sz="4800" b="1" i="1" dirty="0" err="1" smtClean="0">
                <a:latin typeface="Bookman Old Style" panose="02050604050505020204" pitchFamily="18" charset="0"/>
              </a:rPr>
              <a:t>Севского</a:t>
            </a:r>
            <a:r>
              <a:rPr lang="ru-RU" sz="4800" b="1" i="1" dirty="0" smtClean="0">
                <a:latin typeface="Bookman Old Style" panose="02050604050505020204" pitchFamily="18" charset="0"/>
              </a:rPr>
              <a:t> муниципального района.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CC00FF"/>
                </a:solidFill>
                <a:latin typeface="Century" pitchFamily="18" charset="0"/>
              </a:rPr>
              <a:t>    </a:t>
            </a:r>
            <a:r>
              <a:rPr lang="ru-RU" sz="2000" b="1" dirty="0" smtClean="0">
                <a:solidFill>
                  <a:srgbClr val="CC00FF"/>
                </a:solidFill>
                <a:latin typeface="Century" pitchFamily="18" charset="0"/>
              </a:rPr>
              <a:t>УВАЖАЕМЫЕ ЖИТЕЛИ ГОРОДА  СЕВСКА !</a:t>
            </a:r>
            <a:endParaRPr lang="ru-RU" sz="2000" b="1" dirty="0">
              <a:solidFill>
                <a:srgbClr val="CC00FF"/>
              </a:solidFill>
              <a:latin typeface="Century" pitchFamily="18" charset="0"/>
            </a:endParaRPr>
          </a:p>
        </p:txBody>
      </p:sp>
      <p:pic>
        <p:nvPicPr>
          <p:cNvPr id="4" name="Рисунок 3" descr="http://sevskadm.ru/images/stories/sevsk/sevsk_ger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514475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082605"/>
              </p:ext>
            </p:extLst>
          </p:nvPr>
        </p:nvGraphicFramePr>
        <p:xfrm>
          <a:off x="467545" y="980727"/>
          <a:ext cx="8280918" cy="485987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333939"/>
                <a:gridCol w="1470443"/>
                <a:gridCol w="1470443"/>
                <a:gridCol w="1006093"/>
              </a:tblGrid>
              <a:tr h="287569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dirty="0" smtClean="0">
                          <a:latin typeface="Century" pitchFamily="18" charset="0"/>
                        </a:rPr>
                        <a:t>(руб.)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lnL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2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Наименование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" pitchFamily="18" charset="0"/>
                        </a:rPr>
                        <a:t>Утверждено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none" strike="noStrike" dirty="0" smtClean="0">
                          <a:latin typeface="Century" pitchFamily="18" charset="0"/>
                        </a:rPr>
                        <a:t>Кассовое исполнение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entury" pitchFamily="18" charset="0"/>
                        </a:rPr>
                        <a:t>% исполнения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30 334 888,31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30 077 323,46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99,15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T w="12700" cmpd="sng">
                      <a:noFill/>
                    </a:lnT>
                  </a:tcPr>
                </a:tc>
              </a:tr>
              <a:tr h="1065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902 075,00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841 430,13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93,27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</a:tr>
              <a:tr h="1111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Функционирование Правительства Российской Федерации, высших  исполнительной органов государственной власти субъектов Российской Федерации , местных администраций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14 458 078,53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14 316 603,14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99,02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</a:tr>
              <a:tr h="272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49 142,00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49 142,00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</a:tr>
              <a:tr h="848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Обеспечение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деятельности финансовых, налоговых и  таможенных органов и органов финансового (финансово- бюджетного) надзора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6 032 037,01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5 994 010,30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99,37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</a:tr>
              <a:tr h="395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Другие 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8 893 555,77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8 876 137,89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" pitchFamily="18" charset="0"/>
                        </a:rPr>
                        <a:t>99,80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rgbClr val="800000"/>
                </a:solidFill>
              </a:rPr>
              <a:t>Раздел</a:t>
            </a:r>
            <a:r>
              <a:rPr lang="ru-RU" altLang="ru-RU" sz="2800" b="1" dirty="0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 «Общегосударственные расходы</a:t>
            </a:r>
            <a:r>
              <a:rPr lang="ru-RU" altLang="ru-RU" sz="2800" b="1" dirty="0" smtClean="0">
                <a:solidFill>
                  <a:srgbClr val="800000"/>
                </a:solidFill>
                <a:ea typeface="Calibri" pitchFamily="34" charset="0"/>
                <a:cs typeface="Calibri" pitchFamily="34" charset="0"/>
              </a:rPr>
              <a:t>»</a:t>
            </a:r>
            <a:endParaRPr lang="ru-RU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656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853847"/>
              </p:ext>
            </p:extLst>
          </p:nvPr>
        </p:nvGraphicFramePr>
        <p:xfrm>
          <a:off x="755577" y="2348880"/>
          <a:ext cx="7776862" cy="3733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/>
                <a:gridCol w="1449324"/>
                <a:gridCol w="1449324"/>
                <a:gridCol w="989782"/>
              </a:tblGrid>
              <a:tr h="118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b="1" dirty="0" smtClean="0">
                          <a:solidFill>
                            <a:srgbClr val="800000"/>
                          </a:solidFill>
                        </a:rPr>
                        <a:t>(руб.)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7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 pitchFamily="18" charset="0"/>
                        </a:rPr>
                        <a:t>Кассовое исполнение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509 338,00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509 338,00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509 338,00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509 338,00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  1 883 729,50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1 851 983,59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98,31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Защита населения и территории от  чрезвычайных ситуаций природного и техногенного характера, гражданская оборона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1 873 229,50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1 841 483,59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98,31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10 500,00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10 500,00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94528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 smtClean="0">
                <a:solidFill>
                  <a:srgbClr val="800000"/>
                </a:solidFill>
                <a:latin typeface="Century" pitchFamily="18" charset="0"/>
              </a:rPr>
              <a:t/>
            </a:r>
            <a:br>
              <a:rPr lang="ru-RU" altLang="ru-RU" sz="2200" b="1" dirty="0" smtClean="0">
                <a:solidFill>
                  <a:srgbClr val="800000"/>
                </a:solidFill>
                <a:latin typeface="Century" pitchFamily="18" charset="0"/>
              </a:rPr>
            </a:br>
            <a:r>
              <a:rPr lang="ru-RU" altLang="ru-RU" sz="2200" b="1" dirty="0" smtClean="0">
                <a:solidFill>
                  <a:srgbClr val="800000"/>
                </a:solidFill>
                <a:latin typeface="Century" pitchFamily="18" charset="0"/>
              </a:rPr>
              <a:t/>
            </a:r>
            <a:br>
              <a:rPr lang="ru-RU" altLang="ru-RU" sz="2200" b="1" dirty="0" smtClean="0">
                <a:solidFill>
                  <a:srgbClr val="800000"/>
                </a:solidFill>
                <a:latin typeface="Century" pitchFamily="18" charset="0"/>
              </a:rPr>
            </a:br>
            <a:r>
              <a:rPr lang="ru-RU" altLang="ru-RU" sz="2200" b="1" dirty="0" smtClean="0">
                <a:solidFill>
                  <a:srgbClr val="800000"/>
                </a:solidFill>
                <a:latin typeface="Century" pitchFamily="18" charset="0"/>
              </a:rPr>
              <a:t>Разделы</a:t>
            </a:r>
            <a:r>
              <a:rPr lang="ru-RU" altLang="ru-RU" sz="2200" b="1" dirty="0" smtClean="0">
                <a:solidFill>
                  <a:srgbClr val="800000"/>
                </a:solidFill>
                <a:latin typeface="Century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3100" b="1" dirty="0">
                <a:solidFill>
                  <a:srgbClr val="800000"/>
                </a:solidFill>
                <a:latin typeface="Century" pitchFamily="18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altLang="ru-RU" sz="3100" b="1" dirty="0">
                <a:solidFill>
                  <a:srgbClr val="800000"/>
                </a:solidFill>
                <a:latin typeface="Century" pitchFamily="18" charset="0"/>
              </a:rPr>
              <a:t>НАЦИОНАЛЬНАЯ ОБОРОНА</a:t>
            </a:r>
            <a:r>
              <a:rPr lang="ru-RU" altLang="ru-RU" sz="3100" b="1" dirty="0">
                <a:solidFill>
                  <a:srgbClr val="800000"/>
                </a:solidFill>
                <a:latin typeface="Century" pitchFamily="18" charset="0"/>
                <a:ea typeface="Calibri" pitchFamily="34" charset="0"/>
                <a:cs typeface="Calibri" pitchFamily="34" charset="0"/>
              </a:rPr>
              <a:t>» </a:t>
            </a:r>
            <a:r>
              <a:rPr lang="ru-RU" altLang="ru-RU" sz="2200" b="1" dirty="0">
                <a:solidFill>
                  <a:srgbClr val="800000"/>
                </a:solidFill>
                <a:latin typeface="Century" pitchFamily="18" charset="0"/>
                <a:ea typeface="Calibri" pitchFamily="34" charset="0"/>
                <a:cs typeface="Calibri" pitchFamily="34" charset="0"/>
              </a:rPr>
              <a:t>и </a:t>
            </a:r>
            <a:r>
              <a:rPr lang="ru-RU" altLang="ru-RU" sz="3100" b="1" dirty="0">
                <a:solidFill>
                  <a:srgbClr val="800000"/>
                </a:solidFill>
                <a:latin typeface="Century" pitchFamily="18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altLang="ru-RU" sz="3100" b="1" dirty="0">
                <a:solidFill>
                  <a:srgbClr val="800000"/>
                </a:solidFill>
                <a:latin typeface="Century" pitchFamily="18" charset="0"/>
              </a:rPr>
              <a:t>НАЦИОНАЛЬНАЯ БЕЗОПАСНОСТЬ И ПРАВООХРАНИТЕЛЬНАЯ ДЕЯТЕЛЬНОСТЬ</a:t>
            </a:r>
            <a:r>
              <a:rPr lang="ru-RU" altLang="ru-RU" sz="3100" b="1" dirty="0" smtClean="0">
                <a:solidFill>
                  <a:srgbClr val="800000"/>
                </a:solidFill>
                <a:latin typeface="Century" pitchFamily="18" charset="0"/>
              </a:rPr>
              <a:t>»</a:t>
            </a:r>
            <a:br>
              <a:rPr lang="ru-RU" altLang="ru-RU" sz="3100" b="1" dirty="0" smtClean="0">
                <a:solidFill>
                  <a:srgbClr val="800000"/>
                </a:solidFill>
                <a:latin typeface="Century" pitchFamily="18" charset="0"/>
              </a:rPr>
            </a:br>
            <a:r>
              <a:rPr lang="ru-RU" altLang="ru-RU" sz="2200" b="1" dirty="0">
                <a:solidFill>
                  <a:srgbClr val="800000"/>
                </a:solidFill>
                <a:latin typeface="Century" pitchFamily="18" charset="0"/>
              </a:rPr>
              <a:t/>
            </a:r>
            <a:br>
              <a:rPr lang="ru-RU" altLang="ru-RU" sz="2200" b="1" dirty="0">
                <a:solidFill>
                  <a:srgbClr val="800000"/>
                </a:solidFill>
                <a:latin typeface="Century" pitchFamily="18" charset="0"/>
              </a:rPr>
            </a:br>
            <a:endParaRPr lang="ru-RU" sz="2200" dirty="0">
              <a:solidFill>
                <a:srgbClr val="800000"/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47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209587"/>
              </p:ext>
            </p:extLst>
          </p:nvPr>
        </p:nvGraphicFramePr>
        <p:xfrm>
          <a:off x="827584" y="2492896"/>
          <a:ext cx="7632847" cy="33819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7440"/>
                <a:gridCol w="1488833"/>
                <a:gridCol w="1339950"/>
                <a:gridCol w="1116624"/>
              </a:tblGrid>
              <a:tr h="263498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b="1" dirty="0" smtClean="0">
                          <a:solidFill>
                            <a:srgbClr val="800000"/>
                          </a:solidFill>
                        </a:rPr>
                        <a:t>(руб.)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entury" pitchFamily="18" charset="0"/>
                        </a:rPr>
                        <a:t>Кассовое исполнение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24 011 443,94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22 789 330,38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94,31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</a:tr>
              <a:tr h="288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77 179,60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77 179,60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8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2 164 028,00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2 164 028,00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8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Дорожное хозяйство ( дорожные фонды)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20 516 873,34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19 405 010,03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94,58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9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 экономики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1 253 363,00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1 143 112,75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91,2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Жилижно-коммунальное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 хозяйство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 1 951 715,60</a:t>
                      </a:r>
                      <a:endParaRPr lang="ru-RU" sz="1400" b="1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1 951 623,22</a:t>
                      </a:r>
                      <a:endParaRPr lang="ru-RU" sz="1400" b="1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99,99</a:t>
                      </a:r>
                      <a:endParaRPr lang="ru-RU" sz="1400" b="1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47 320,00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47 228,02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99,81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2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1 904 395,60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1 904 395,20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dirty="0"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800000"/>
                </a:solidFill>
                <a:latin typeface="Century" pitchFamily="18" charset="0"/>
              </a:rPr>
              <a:t>Разделы</a:t>
            </a:r>
            <a:r>
              <a:rPr lang="ru-RU" altLang="ru-RU" sz="2000" b="1" dirty="0">
                <a:solidFill>
                  <a:srgbClr val="800000"/>
                </a:solidFill>
                <a:latin typeface="Century" pitchFamily="18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3100" b="1" dirty="0">
                <a:solidFill>
                  <a:srgbClr val="800000"/>
                </a:solidFill>
                <a:latin typeface="Century" pitchFamily="18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altLang="ru-RU" sz="3100" b="1" dirty="0">
                <a:solidFill>
                  <a:srgbClr val="800000"/>
                </a:solidFill>
                <a:latin typeface="Century" pitchFamily="18" charset="0"/>
              </a:rPr>
              <a:t>НАЦИОНАЛЬНАЯ ЭКОНОМИКА</a:t>
            </a:r>
            <a:r>
              <a:rPr lang="ru-RU" altLang="ru-RU" sz="3100" b="1" dirty="0">
                <a:solidFill>
                  <a:srgbClr val="800000"/>
                </a:solidFill>
                <a:latin typeface="Century" pitchFamily="18" charset="0"/>
                <a:ea typeface="Calibri" pitchFamily="34" charset="0"/>
                <a:cs typeface="Calibri" pitchFamily="34" charset="0"/>
              </a:rPr>
              <a:t>» </a:t>
            </a:r>
            <a:r>
              <a:rPr lang="ru-RU" altLang="ru-RU" sz="2200" b="1" dirty="0">
                <a:solidFill>
                  <a:srgbClr val="800000"/>
                </a:solidFill>
                <a:latin typeface="Century" pitchFamily="18" charset="0"/>
                <a:ea typeface="Calibri" pitchFamily="34" charset="0"/>
                <a:cs typeface="Calibri" pitchFamily="34" charset="0"/>
              </a:rPr>
              <a:t>и</a:t>
            </a:r>
            <a:r>
              <a:rPr lang="ru-RU" altLang="ru-RU" sz="3100" b="1" dirty="0">
                <a:solidFill>
                  <a:srgbClr val="800000"/>
                </a:solidFill>
                <a:latin typeface="Century" pitchFamily="18" charset="0"/>
                <a:ea typeface="Calibri" pitchFamily="34" charset="0"/>
                <a:cs typeface="Calibri" pitchFamily="34" charset="0"/>
              </a:rPr>
              <a:t> «</a:t>
            </a:r>
            <a:r>
              <a:rPr lang="ru-RU" altLang="ru-RU" sz="3100" b="1" dirty="0">
                <a:solidFill>
                  <a:srgbClr val="800000"/>
                </a:solidFill>
                <a:latin typeface="Century" pitchFamily="18" charset="0"/>
              </a:rPr>
              <a:t>ЖИЛИЩНО-КОММУНАЛЬНОЕ ХОЗЯЙСТВО</a:t>
            </a:r>
            <a:r>
              <a:rPr lang="ru-RU" altLang="ru-RU" sz="3100" b="1" dirty="0" smtClean="0">
                <a:solidFill>
                  <a:srgbClr val="800000"/>
                </a:solidFill>
                <a:latin typeface="Century" pitchFamily="18" charset="0"/>
              </a:rPr>
              <a:t>»</a:t>
            </a:r>
            <a:r>
              <a:rPr lang="ru-RU" altLang="ru-RU" sz="1800" b="1" dirty="0" smtClean="0">
                <a:solidFill>
                  <a:srgbClr val="800000"/>
                </a:solidFill>
                <a:latin typeface="Century" pitchFamily="18" charset="0"/>
              </a:rPr>
              <a:t> </a:t>
            </a:r>
            <a:r>
              <a:rPr lang="ru-RU" altLang="ru-RU" sz="1800" b="1" dirty="0">
                <a:solidFill>
                  <a:srgbClr val="C00000"/>
                </a:solidFill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20765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567252"/>
              </p:ext>
            </p:extLst>
          </p:nvPr>
        </p:nvGraphicFramePr>
        <p:xfrm>
          <a:off x="827584" y="1700808"/>
          <a:ext cx="7632848" cy="453650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66751"/>
                <a:gridCol w="1569371"/>
                <a:gridCol w="1426701"/>
                <a:gridCol w="1070025"/>
              </a:tblGrid>
              <a:tr h="217322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b="0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(руб.)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4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Наименование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Утверждено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Кассовое исполнение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% исполнения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7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184 642 327,23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181 168 057,86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98,12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lnT w="12700" cmpd="sng">
                      <a:noFill/>
                    </a:lnT>
                  </a:tcPr>
                </a:tc>
              </a:tr>
              <a:tr h="30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Дошкольное 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36 104 460,67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35 807 779,37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99,18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  <a:tr h="30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Общее 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111 595 449,11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108 680 467,85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97,39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  <a:tr h="30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Дополнительное образование детей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8 747 296,04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8 490 800,48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97,07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  <a:tr h="818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54 664,48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54 461,28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99,63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  <a:tr h="3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Молодежная политика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503 783,00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503 768,67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100,00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  <a:tr h="3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Другие вопросы в области образования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27 636 673,93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27 630 780,21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99,98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  <a:tr h="3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Культура, кинематография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28 400 304,80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28 105 642,60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98,96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  <a:tr h="3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Культура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28 384 404,80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28 089 742,60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98,96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  <a:tr h="579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Другие вопросы в области культуры, кинематографии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15 900,00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15 900,00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800000"/>
                </a:solidFill>
                <a:latin typeface="Century" pitchFamily="18" charset="0"/>
              </a:rPr>
              <a:t>Расходы на социально-культурную </a:t>
            </a:r>
            <a:r>
              <a:rPr lang="ru-RU" altLang="ru-RU" sz="2800" b="1" dirty="0" smtClean="0">
                <a:solidFill>
                  <a:srgbClr val="800000"/>
                </a:solidFill>
                <a:latin typeface="Century" pitchFamily="18" charset="0"/>
              </a:rPr>
              <a:t>сферу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487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235427"/>
              </p:ext>
            </p:extLst>
          </p:nvPr>
        </p:nvGraphicFramePr>
        <p:xfrm>
          <a:off x="827584" y="1628800"/>
          <a:ext cx="7632848" cy="26642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566751"/>
                <a:gridCol w="1569371"/>
                <a:gridCol w="1426701"/>
                <a:gridCol w="1070025"/>
              </a:tblGrid>
              <a:tr h="279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23 460 546,20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17 527 665,21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74,71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  <a:tr h="368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Пенсионное обеспечение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1 779 700,00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1 776 771,75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99,84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Социальное обеспечение населения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879 516,50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872 016,50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99,15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Охрана семьи и детства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19 747 225,70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13 824 772,96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70,01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  <a:tr h="573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Другие вопросы в области социальной политики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1 054 104,00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1 054 104,00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/>
                </a:tc>
              </a:tr>
              <a:tr h="362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1 397 745,00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1 379 688,11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98,71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lnB w="12700" cmpd="sng">
                      <a:noFill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Физическая культура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1 397 745,00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1 379 688,11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  <a:ea typeface="Calibri"/>
                          <a:cs typeface="Times New Roman" panose="02020603050405020304" pitchFamily="18" charset="0"/>
                        </a:rPr>
                        <a:t>98,71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869415"/>
              </p:ext>
            </p:extLst>
          </p:nvPr>
        </p:nvGraphicFramePr>
        <p:xfrm>
          <a:off x="971600" y="2636912"/>
          <a:ext cx="7560841" cy="2682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9"/>
                <a:gridCol w="1404156"/>
                <a:gridCol w="1404156"/>
                <a:gridCol w="1080120"/>
              </a:tblGrid>
              <a:tr h="204199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1200" b="0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(руб.)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Наименование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Утверждено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u="none" strike="noStrike" dirty="0" smtClean="0">
                          <a:solidFill>
                            <a:schemeClr val="tx1"/>
                          </a:solidFill>
                          <a:latin typeface="Century" pitchFamily="18" charset="0"/>
                        </a:rPr>
                        <a:t>Кассовое исполнение 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Century" pitchFamily="18" charset="0"/>
                        </a:rPr>
                        <a:t>% исполнения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4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Межбюджетные трансферты общего характера бюджетам бюджетной системы  Российской Федерации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788 000,00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788 000,00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100,00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7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/>
                        </a:rPr>
                        <a:t>588 000,00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/>
                        </a:rPr>
                        <a:t>588 000,00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/>
                        </a:rPr>
                        <a:t>100,00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4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Иные дотации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200 000,00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200 000,00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100,00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rgbClr val="800000"/>
                </a:solidFill>
                <a:latin typeface="Century" panose="02040604050505020304" pitchFamily="18" charset="0"/>
              </a:rPr>
              <a:t>МЕЖБЮДЖЕТНЫЕ ТРАНСФЕРТЫ ОБЩЕГО ХАРАКТЕРА БЮДЖЕТАМ БЮДЖЕТНОЙ СИСТЕМЫ РОССИЙСКОЙ </a:t>
            </a:r>
            <a:r>
              <a:rPr lang="ru-RU" altLang="ru-RU" sz="2800" b="1" dirty="0" smtClean="0">
                <a:solidFill>
                  <a:srgbClr val="800000"/>
                </a:solidFill>
                <a:latin typeface="Century" panose="02040604050505020304" pitchFamily="18" charset="0"/>
              </a:rPr>
              <a:t>ФЕДЕРАЦИИ</a:t>
            </a:r>
            <a:endParaRPr lang="ru-RU" sz="2800" dirty="0">
              <a:solidFill>
                <a:srgbClr val="800000"/>
              </a:solidFill>
              <a:latin typeface="Century" panose="020406040505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06488" y="2989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42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44051" y="1844824"/>
            <a:ext cx="7408333" cy="4785395"/>
          </a:xfrm>
        </p:spPr>
        <p:txBody>
          <a:bodyPr/>
          <a:lstStyle/>
          <a:p>
            <a:r>
              <a:rPr lang="ru-RU" sz="1600" b="1" dirty="0">
                <a:latin typeface="Century" panose="020406040505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1600" b="1" dirty="0" err="1" smtClean="0">
                <a:latin typeface="Century" panose="020406040505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600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муниципального района </a:t>
            </a:r>
            <a:r>
              <a:rPr lang="ru-RU" sz="1600" b="1" dirty="0">
                <a:latin typeface="Century" panose="020406040505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а 2018 </a:t>
            </a:r>
            <a:r>
              <a:rPr lang="ru-RU" sz="1600" b="1" dirty="0">
                <a:latin typeface="Century" panose="02040604050505020304" pitchFamily="18" charset="0"/>
                <a:cs typeface="Times New Roman" panose="02020603050405020304" pitchFamily="18" charset="0"/>
              </a:rPr>
              <a:t>год </a:t>
            </a:r>
            <a:endParaRPr lang="ru-RU" sz="1600" b="1" dirty="0" smtClean="0"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Муниципальная программа  </a:t>
            </a:r>
            <a:r>
              <a:rPr lang="ru-RU" sz="1600" b="1" dirty="0">
                <a:solidFill>
                  <a:srgbClr val="0000FF"/>
                </a:solidFill>
                <a:latin typeface="Century" panose="02040604050505020304" pitchFamily="18" charset="0"/>
              </a:rPr>
              <a:t>«Развитие образования </a:t>
            </a:r>
            <a:r>
              <a:rPr lang="ru-RU" sz="1600" b="1" dirty="0" err="1">
                <a:solidFill>
                  <a:srgbClr val="0000FF"/>
                </a:solidFill>
                <a:latin typeface="Century" panose="02040604050505020304" pitchFamily="18" charset="0"/>
              </a:rPr>
              <a:t>Севского</a:t>
            </a:r>
            <a:r>
              <a:rPr lang="ru-RU" sz="1600" b="1" dirty="0">
                <a:solidFill>
                  <a:srgbClr val="0000FF"/>
                </a:solidFill>
                <a:latin typeface="Century" panose="02040604050505020304" pitchFamily="18" charset="0"/>
              </a:rPr>
              <a:t> муниципального района» </a:t>
            </a:r>
            <a:endParaRPr lang="ru-RU" sz="1600" b="1" dirty="0" smtClean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r>
              <a:rPr lang="ru-RU" sz="16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Муниципальная программа </a:t>
            </a:r>
            <a:r>
              <a:rPr lang="ru-RU" sz="1600" b="1" dirty="0">
                <a:solidFill>
                  <a:srgbClr val="0000FF"/>
                </a:solidFill>
                <a:latin typeface="Century" panose="02040604050505020304" pitchFamily="18" charset="0"/>
              </a:rPr>
              <a:t>«Управление муниципальными финансами </a:t>
            </a:r>
            <a:r>
              <a:rPr lang="ru-RU" sz="1600" b="1" dirty="0" err="1" smtClean="0">
                <a:solidFill>
                  <a:srgbClr val="0000FF"/>
                </a:solidFill>
                <a:latin typeface="Century" panose="02040604050505020304" pitchFamily="18" charset="0"/>
              </a:rPr>
              <a:t>Севского</a:t>
            </a:r>
            <a:r>
              <a:rPr lang="ru-RU" sz="16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 муниципального </a:t>
            </a:r>
            <a:r>
              <a:rPr lang="ru-RU" sz="1600" b="1" dirty="0">
                <a:solidFill>
                  <a:srgbClr val="0000FF"/>
                </a:solidFill>
                <a:latin typeface="Century" panose="02040604050505020304" pitchFamily="18" charset="0"/>
              </a:rPr>
              <a:t>района» </a:t>
            </a:r>
            <a:endParaRPr lang="ru-RU" sz="1600" b="1" dirty="0" smtClean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r>
              <a:rPr lang="ru-RU" sz="1600" b="1" dirty="0">
                <a:solidFill>
                  <a:srgbClr val="0000FF"/>
                </a:solidFill>
                <a:latin typeface="Century" panose="02040604050505020304" pitchFamily="18" charset="0"/>
              </a:rPr>
              <a:t>Муниципальная </a:t>
            </a:r>
            <a:r>
              <a:rPr lang="ru-RU" sz="16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программа «</a:t>
            </a:r>
            <a:r>
              <a:rPr lang="ru-RU" sz="1600" b="1" dirty="0">
                <a:solidFill>
                  <a:srgbClr val="0000FF"/>
                </a:solidFill>
                <a:latin typeface="Century" panose="02040604050505020304" pitchFamily="18" charset="0"/>
              </a:rPr>
              <a:t>Реализация </a:t>
            </a:r>
            <a:r>
              <a:rPr lang="ru-RU" sz="16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полномочий </a:t>
            </a:r>
            <a:r>
              <a:rPr lang="ru-RU" sz="1600" b="1" dirty="0">
                <a:solidFill>
                  <a:srgbClr val="0000FF"/>
                </a:solidFill>
                <a:latin typeface="Century" panose="02040604050505020304" pitchFamily="18" charset="0"/>
              </a:rPr>
              <a:t>высшего </a:t>
            </a:r>
            <a:r>
              <a:rPr lang="ru-RU" sz="16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исполнительного органа </a:t>
            </a:r>
            <a:r>
              <a:rPr lang="ru-RU" sz="1600" b="1" dirty="0">
                <a:solidFill>
                  <a:srgbClr val="0000FF"/>
                </a:solidFill>
                <a:latin typeface="Century" panose="02040604050505020304" pitchFamily="18" charset="0"/>
              </a:rPr>
              <a:t>местного </a:t>
            </a:r>
            <a:r>
              <a:rPr lang="ru-RU" sz="16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самоуправления» </a:t>
            </a:r>
            <a:endParaRPr lang="ru-RU" sz="1600" dirty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endParaRPr lang="ru-RU" sz="1600" dirty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i="1" spc="3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Бюджет </a:t>
            </a:r>
            <a:r>
              <a:rPr lang="ru-RU" sz="2800" b="1" i="1" spc="30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Севского</a:t>
            </a:r>
            <a:r>
              <a:rPr lang="ru-RU" sz="2800" b="1" i="1" spc="3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муниципального района -</a:t>
            </a:r>
            <a:r>
              <a:rPr lang="ru-RU" sz="2800" b="1" i="1" spc="3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ru-RU" sz="2800" b="1" i="1" spc="3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ru-RU" sz="2800" b="1" i="1" spc="3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программный </a:t>
            </a:r>
            <a:r>
              <a:rPr lang="ru-RU" sz="2800" b="1" i="1" spc="3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бюджет </a:t>
            </a:r>
            <a:endParaRPr lang="ru-RU" sz="2800" dirty="0">
              <a:solidFill>
                <a:srgbClr val="80000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635896" y="4149080"/>
            <a:ext cx="4562329" cy="792088"/>
          </a:xfrm>
          <a:prstGeom prst="rightArrow">
            <a:avLst>
              <a:gd name="adj1" fmla="val 830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за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284 220 265,20 руб. (99,33%);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971600" y="5229200"/>
            <a:ext cx="4032448" cy="720080"/>
          </a:xfrm>
          <a:prstGeom prst="rightArrow">
            <a:avLst>
              <a:gd name="adj1" fmla="val 997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за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1 928 387,23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(0,67%);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274396"/>
              </p:ext>
            </p:extLst>
          </p:nvPr>
        </p:nvGraphicFramePr>
        <p:xfrm>
          <a:off x="827584" y="1268760"/>
          <a:ext cx="740886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Структура расходов </a:t>
            </a:r>
            <a:r>
              <a:rPr lang="ru-RU" sz="28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программного бюджета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46328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844824"/>
            <a:ext cx="7488832" cy="4608512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i="1" dirty="0">
                <a:solidFill>
                  <a:srgbClr val="0000FF"/>
                </a:solidFill>
                <a:latin typeface="Century" panose="02040604050505020304" pitchFamily="18" charset="0"/>
              </a:rPr>
              <a:t>Цели </a:t>
            </a:r>
            <a:r>
              <a:rPr lang="ru-RU" sz="44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муниципальной программы :</a:t>
            </a:r>
          </a:p>
          <a:p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- обеспечение  </a:t>
            </a:r>
            <a:r>
              <a:rPr lang="ru-RU" sz="2900" b="1" i="1" dirty="0">
                <a:solidFill>
                  <a:srgbClr val="0000FF"/>
                </a:solidFill>
                <a:latin typeface="Century" panose="02040604050505020304" pitchFamily="18" charset="0"/>
              </a:rPr>
              <a:t>высокого качества образования в </a:t>
            </a:r>
            <a:r>
              <a:rPr lang="ru-RU" sz="2900" b="1" i="1" dirty="0" err="1">
                <a:solidFill>
                  <a:srgbClr val="0000FF"/>
                </a:solidFill>
                <a:latin typeface="Century" panose="02040604050505020304" pitchFamily="18" charset="0"/>
              </a:rPr>
              <a:t>сответствии</a:t>
            </a:r>
            <a:r>
              <a:rPr lang="ru-RU" sz="2900" b="1" i="1" dirty="0">
                <a:solidFill>
                  <a:srgbClr val="0000FF"/>
                </a:solidFill>
                <a:latin typeface="Century" panose="02040604050505020304" pitchFamily="18" charset="0"/>
              </a:rPr>
              <a:t> с меняющимися запросами населения и перспективными задачами развития российского общества и </a:t>
            </a:r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экономики,</a:t>
            </a:r>
            <a:endParaRPr lang="ru-RU" sz="2900" b="1" i="1" dirty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- повышение </a:t>
            </a:r>
            <a:r>
              <a:rPr lang="ru-RU" sz="2900" b="1" i="1" dirty="0">
                <a:solidFill>
                  <a:srgbClr val="0000FF"/>
                </a:solidFill>
                <a:latin typeface="Century" panose="02040604050505020304" pitchFamily="18" charset="0"/>
              </a:rPr>
              <a:t>эффективности реализации молодежной политики  в интересах инновационного социально ориентированного развития </a:t>
            </a:r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района</a:t>
            </a:r>
          </a:p>
          <a:p>
            <a:r>
              <a:rPr lang="ru-RU" sz="4400" b="1" i="1" dirty="0">
                <a:solidFill>
                  <a:srgbClr val="0000FF"/>
                </a:solidFill>
                <a:latin typeface="Century" panose="02040604050505020304" pitchFamily="18" charset="0"/>
              </a:rPr>
              <a:t>Задачи </a:t>
            </a:r>
            <a:r>
              <a:rPr lang="ru-RU" sz="44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муниципальной программы : </a:t>
            </a:r>
          </a:p>
          <a:p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- реализация </a:t>
            </a:r>
            <a:r>
              <a:rPr lang="ru-RU" sz="2900" b="1" i="1" dirty="0">
                <a:solidFill>
                  <a:srgbClr val="0000FF"/>
                </a:solidFill>
                <a:latin typeface="Century" panose="02040604050505020304" pitchFamily="18" charset="0"/>
              </a:rPr>
              <a:t>муниципальной политики в сфере образования на территории </a:t>
            </a:r>
            <a:r>
              <a:rPr lang="ru-RU" sz="2900" b="1" i="1" dirty="0" err="1">
                <a:solidFill>
                  <a:srgbClr val="0000FF"/>
                </a:solidFill>
                <a:latin typeface="Century" panose="02040604050505020304" pitchFamily="18" charset="0"/>
              </a:rPr>
              <a:t>Севского</a:t>
            </a:r>
            <a:r>
              <a:rPr lang="ru-RU" sz="2900" b="1" i="1" dirty="0">
                <a:solidFill>
                  <a:srgbClr val="0000FF"/>
                </a:solidFill>
                <a:latin typeface="Century" panose="02040604050505020304" pitchFamily="18" charset="0"/>
              </a:rPr>
              <a:t> муниципального </a:t>
            </a:r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района,</a:t>
            </a:r>
            <a:endParaRPr lang="ru-RU" sz="2900" b="1" i="1" dirty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- повышение </a:t>
            </a:r>
            <a:r>
              <a:rPr lang="ru-RU" sz="2900" b="1" i="1" dirty="0">
                <a:solidFill>
                  <a:srgbClr val="0000FF"/>
                </a:solidFill>
                <a:latin typeface="Century" panose="02040604050505020304" pitchFamily="18" charset="0"/>
              </a:rPr>
              <a:t>доступности и качества предоставления дошкольного образования, общего образования, дополнительного образования </a:t>
            </a:r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детей,</a:t>
            </a:r>
            <a:endParaRPr lang="ru-RU" sz="2900" b="1" i="1" dirty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- развитие </a:t>
            </a:r>
            <a:r>
              <a:rPr lang="ru-RU" sz="2900" b="1" i="1" dirty="0">
                <a:solidFill>
                  <a:srgbClr val="0000FF"/>
                </a:solidFill>
                <a:latin typeface="Century" panose="02040604050505020304" pitchFamily="18" charset="0"/>
              </a:rPr>
              <a:t>кадрового потенциала сферы образования и реализация мер муниципальной поддержки работников </a:t>
            </a:r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образования,</a:t>
            </a:r>
            <a:endParaRPr lang="ru-RU" sz="2900" b="1" i="1" dirty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- создание </a:t>
            </a:r>
            <a:r>
              <a:rPr lang="ru-RU" sz="2900" b="1" i="1" dirty="0">
                <a:solidFill>
                  <a:srgbClr val="0000FF"/>
                </a:solidFill>
                <a:latin typeface="Century" panose="02040604050505020304" pitchFamily="18" charset="0"/>
              </a:rPr>
              <a:t>условий успешной социализации и эффективной </a:t>
            </a:r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самореализации обучающихся,</a:t>
            </a:r>
            <a:endParaRPr lang="ru-RU" sz="2900" b="1" i="1" dirty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- повышение </a:t>
            </a:r>
            <a:r>
              <a:rPr lang="ru-RU" sz="2900" b="1" i="1" dirty="0">
                <a:solidFill>
                  <a:srgbClr val="0000FF"/>
                </a:solidFill>
                <a:latin typeface="Century" panose="02040604050505020304" pitchFamily="18" charset="0"/>
              </a:rPr>
              <a:t>безопасности дорожного </a:t>
            </a:r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движения,</a:t>
            </a:r>
            <a:endParaRPr lang="ru-RU" sz="2900" b="1" i="1" dirty="0">
              <a:solidFill>
                <a:srgbClr val="0000FF"/>
              </a:solidFill>
              <a:latin typeface="Century" panose="02040604050505020304" pitchFamily="18" charset="0"/>
            </a:endParaRPr>
          </a:p>
          <a:p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- проведение </a:t>
            </a:r>
            <a:r>
              <a:rPr lang="ru-RU" sz="2900" b="1" i="1" dirty="0">
                <a:solidFill>
                  <a:srgbClr val="0000FF"/>
                </a:solidFill>
                <a:latin typeface="Century" panose="02040604050505020304" pitchFamily="18" charset="0"/>
              </a:rPr>
              <a:t>оздоровительной кампании детей и </a:t>
            </a:r>
            <a:r>
              <a:rPr lang="ru-RU" sz="2900" b="1" i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обучающихся</a:t>
            </a:r>
            <a:endParaRPr lang="ru-RU" sz="2900" b="1" i="1" dirty="0">
              <a:solidFill>
                <a:srgbClr val="0000FF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Century" panose="02040604050505020304" pitchFamily="18" charset="0"/>
              </a:rPr>
              <a:t>Муниципальная </a:t>
            </a:r>
            <a:r>
              <a:rPr lang="ru-RU" sz="28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программа </a:t>
            </a:r>
            <a:r>
              <a:rPr lang="ru-RU" sz="2800" b="1" dirty="0">
                <a:solidFill>
                  <a:srgbClr val="0000FF"/>
                </a:solidFill>
                <a:latin typeface="Century" panose="02040604050505020304" pitchFamily="18" charset="0"/>
              </a:rPr>
              <a:t>«Развитие образования </a:t>
            </a:r>
            <a:r>
              <a:rPr lang="ru-RU" sz="2800" b="1" dirty="0" err="1">
                <a:solidFill>
                  <a:srgbClr val="0000FF"/>
                </a:solidFill>
                <a:latin typeface="Century" panose="02040604050505020304" pitchFamily="18" charset="0"/>
              </a:rPr>
              <a:t>Севского</a:t>
            </a:r>
            <a:r>
              <a:rPr lang="ru-RU" sz="2800" b="1" dirty="0">
                <a:solidFill>
                  <a:srgbClr val="0000FF"/>
                </a:solidFill>
                <a:latin typeface="Century" panose="02040604050505020304" pitchFamily="18" charset="0"/>
              </a:rPr>
              <a:t> муниципального </a:t>
            </a:r>
            <a:r>
              <a:rPr lang="ru-RU" sz="28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района» </a:t>
            </a:r>
            <a:endParaRPr lang="ru-RU" sz="2800" dirty="0">
              <a:solidFill>
                <a:srgbClr val="0000FF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89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251741"/>
              </p:ext>
            </p:extLst>
          </p:nvPr>
        </p:nvGraphicFramePr>
        <p:xfrm>
          <a:off x="467544" y="1700808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6248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66FF33"/>
                </a:solidFill>
                <a:latin typeface="Georgia" panose="02040502050405020303" pitchFamily="18" charset="0"/>
              </a:rPr>
              <a:t>Структура муниципальных программ</a:t>
            </a:r>
            <a:endParaRPr lang="ru-RU" sz="4000" b="1" i="1" dirty="0">
              <a:solidFill>
                <a:srgbClr val="66FF3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7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800000"/>
                </a:solidFill>
                <a:latin typeface="Century" pitchFamily="18" charset="0"/>
              </a:rPr>
              <a:t>Приоритетные направления бюджетной и налоговой политики</a:t>
            </a:r>
            <a:endParaRPr lang="ru-RU" sz="2000" i="1" dirty="0">
              <a:solidFill>
                <a:srgbClr val="800000"/>
              </a:solidFill>
              <a:latin typeface="Century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80728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latin typeface="Century" pitchFamily="18" charset="0"/>
              </a:rPr>
              <a:t>Целью бюджетной и налоговой политики </a:t>
            </a:r>
            <a:r>
              <a:rPr lang="ru-RU" sz="1400" b="1" i="1" dirty="0" err="1" smtClean="0">
                <a:latin typeface="Century" pitchFamily="18" charset="0"/>
              </a:rPr>
              <a:t>Севского</a:t>
            </a:r>
            <a:r>
              <a:rPr lang="ru-RU" sz="1400" b="1" i="1" dirty="0" smtClean="0">
                <a:latin typeface="Century" pitchFamily="18" charset="0"/>
              </a:rPr>
              <a:t> муниципального района </a:t>
            </a:r>
            <a:r>
              <a:rPr lang="ru-RU" sz="1400" dirty="0" smtClean="0">
                <a:latin typeface="Century" pitchFamily="18" charset="0"/>
              </a:rPr>
              <a:t>является обеспечение стабильности и устойчивости местного бюджета. Для эффективного управления и достижения указанной цели необходимо решить следующие </a:t>
            </a:r>
            <a:r>
              <a:rPr lang="ru-RU" sz="1400" b="1" i="1" dirty="0" smtClean="0">
                <a:latin typeface="Century" pitchFamily="18" charset="0"/>
              </a:rPr>
              <a:t>задачи: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1844824"/>
            <a:ext cx="3456384" cy="165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Century" pitchFamily="18" charset="0"/>
              </a:rPr>
              <a:t>- увеличение доходов бюджета за счет проведения мероприятий по сокращению задолженности по платежам в бюджет, оптимизации налоговых льгот, повышения эффективности использования муниципальной собственности</a:t>
            </a:r>
            <a:endParaRPr lang="ru-RU" sz="1400" i="1" dirty="0">
              <a:latin typeface="Century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4499992" y="1844824"/>
            <a:ext cx="1656184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" pitchFamily="18" charset="0"/>
              </a:rPr>
              <a:t>- повышение эффективности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" pitchFamily="18" charset="0"/>
              </a:rPr>
              <a:t>бюджетных расходов</a:t>
            </a:r>
            <a:endParaRPr lang="ru-RU" sz="14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3789040"/>
            <a:ext cx="2520280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" pitchFamily="18" charset="0"/>
              </a:rPr>
              <a:t>- повышение качества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" pitchFamily="18" charset="0"/>
              </a:rPr>
              <a:t>администрирования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entury" pitchFamily="18" charset="0"/>
              </a:rPr>
              <a:t>доходов</a:t>
            </a:r>
            <a:endParaRPr lang="ru-RU" sz="14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flipH="1">
            <a:off x="971600" y="4653136"/>
            <a:ext cx="3096344" cy="151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- </a:t>
            </a:r>
            <a:r>
              <a:rPr lang="ru-RU" sz="1400" i="1" dirty="0" smtClean="0">
                <a:latin typeface="Century" pitchFamily="18" charset="0"/>
              </a:rPr>
              <a:t>сохранение и развитие</a:t>
            </a:r>
          </a:p>
          <a:p>
            <a:pPr algn="ctr"/>
            <a:r>
              <a:rPr lang="ru-RU" sz="1400" i="1" dirty="0" smtClean="0">
                <a:latin typeface="Century" pitchFamily="18" charset="0"/>
              </a:rPr>
              <a:t>налогового потенциала посредством стимулирования</a:t>
            </a:r>
          </a:p>
          <a:p>
            <a:pPr algn="ctr"/>
            <a:r>
              <a:rPr lang="ru-RU" sz="1400" i="1" dirty="0" smtClean="0">
                <a:latin typeface="Century" pitchFamily="18" charset="0"/>
              </a:rPr>
              <a:t>реального сектора экономики,</a:t>
            </a:r>
          </a:p>
          <a:p>
            <a:pPr algn="ctr"/>
            <a:r>
              <a:rPr lang="ru-RU" sz="1400" i="1" dirty="0" smtClean="0">
                <a:latin typeface="Century" pitchFamily="18" charset="0"/>
              </a:rPr>
              <a:t>улучшения условий для роста</a:t>
            </a:r>
          </a:p>
          <a:p>
            <a:pPr algn="ctr"/>
            <a:r>
              <a:rPr lang="ru-RU" sz="1400" i="1" dirty="0" smtClean="0">
                <a:latin typeface="Century" pitchFamily="18" charset="0"/>
              </a:rPr>
              <a:t>инвестиционной активности</a:t>
            </a:r>
            <a:endParaRPr lang="ru-RU" sz="14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4208" y="4653136"/>
            <a:ext cx="208823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" pitchFamily="18" charset="0"/>
              </a:rPr>
              <a:t>- повышение прозрачности и открытости бюджетного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" pitchFamily="18" charset="0"/>
              </a:rPr>
              <a:t>процесса</a:t>
            </a:r>
            <a:endParaRPr lang="ru-RU" sz="14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flipH="1">
            <a:off x="6372200" y="2060848"/>
            <a:ext cx="1944216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entury" pitchFamily="18" charset="0"/>
              </a:rPr>
              <a:t>- принятие мер по снижению кредиторской задолженности</a:t>
            </a:r>
            <a:endParaRPr lang="ru-RU" sz="1400" dirty="0">
              <a:latin typeface="Century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3968" y="3212976"/>
            <a:ext cx="1872208" cy="2448272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Century" pitchFamily="18" charset="0"/>
              </a:rPr>
              <a:t>- обеспечение  равномерности использования бюджетных ассигнований главными распорядителями бюджетных средств в течение финансового года</a:t>
            </a:r>
            <a:endParaRPr lang="ru-RU" sz="1400" i="1" dirty="0">
              <a:latin typeface="Century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4208" y="3212976"/>
            <a:ext cx="2376264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Century" pitchFamily="18" charset="0"/>
              </a:rPr>
              <a:t>- повышение  результативности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Century" pitchFamily="18" charset="0"/>
              </a:rPr>
              <a:t>применения программно-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Century" pitchFamily="18" charset="0"/>
              </a:rPr>
              <a:t>целевого управления</a:t>
            </a:r>
            <a:endParaRPr lang="ru-RU" sz="1400" dirty="0">
              <a:solidFill>
                <a:schemeClr val="tx1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61890"/>
              </p:ext>
            </p:extLst>
          </p:nvPr>
        </p:nvGraphicFramePr>
        <p:xfrm>
          <a:off x="1043608" y="1700808"/>
          <a:ext cx="7632848" cy="47026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40560"/>
                <a:gridCol w="1296144"/>
                <a:gridCol w="1296144"/>
              </a:tblGrid>
              <a:tr h="216024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900" dirty="0" smtClean="0">
                          <a:solidFill>
                            <a:srgbClr val="0000FF"/>
                          </a:solidFill>
                          <a:latin typeface="Century" panose="02040604050505020304" pitchFamily="18" charset="0"/>
                        </a:rPr>
                        <a:t>(руб.)</a:t>
                      </a:r>
                      <a:endParaRPr lang="ru-RU" sz="900" b="0" dirty="0">
                        <a:solidFill>
                          <a:srgbClr val="0000FF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7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основное мероприятие, направление расходов</a:t>
                      </a:r>
                      <a:endParaRPr lang="ru-RU" sz="10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Утверждено бюджетной</a:t>
                      </a:r>
                      <a:r>
                        <a:rPr lang="ru-RU" sz="1000" baseline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 росписью с учетом изменений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Исполнено </a:t>
                      </a:r>
                      <a:endParaRPr lang="ru-RU" sz="10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>
                    <a:lnT w="38100" cmpd="sng">
                      <a:noFill/>
                    </a:lnT>
                  </a:tcPr>
                </a:tc>
              </a:tr>
              <a:tr h="247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Реализация муниципальной политики в сфере образования на территории </a:t>
                      </a:r>
                      <a:r>
                        <a:rPr lang="ru-RU" sz="1200" dirty="0" err="1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Севского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 муниципального района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21 878 176,19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21 876 827,24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</a:tr>
              <a:tr h="247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995 268,80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995 268,80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</a:tr>
              <a:tr h="247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Учреждения, обеспечивающие деятельность органов местного самоуправления и муниципальных учреждений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20 882 907,39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20 881 558,44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</a:tr>
              <a:tr h="269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Повышение доступности и качества предоставления дошкольного образования, общего образования, дополнительного образования детей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155 250 585,13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152 023 628,42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</a:tr>
              <a:tr h="123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Дошкольные образовательные организации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15 494 755,67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15 198 074,37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</a:tr>
              <a:tr h="123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Образовательные организации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37 148 876,64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34 233 895,38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</a:tr>
              <a:tr h="123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Организации дополнительного образования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5 416 447,37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5 401 605,82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</a:tr>
              <a:tr h="123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Учреждения психолого-медико-социального сопровождения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704 301,38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703 848,78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</a:tr>
              <a:tr h="49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Финансовое обеспечение деятельности муниципальных общеобразовательных организаций, имеющих государственную аккредитацию негосударственных общеобразовательных организаций в части реализации ими государственного стандарта общего образования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74 319 090,00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74 319 090,00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146456"/>
          </a:xfrm>
        </p:spPr>
        <p:txBody>
          <a:bodyPr>
            <a:noAutofit/>
          </a:bodyPr>
          <a:lstStyle/>
          <a:p>
            <a:pPr lvl="0"/>
            <a:r>
              <a:rPr lang="ru-RU" altLang="ru-RU" sz="2000" b="1" dirty="0">
                <a:solidFill>
                  <a:srgbClr val="0000FF"/>
                </a:solidFill>
                <a:latin typeface="Century" panose="02040604050505020304" pitchFamily="18" charset="0"/>
                <a:ea typeface="Calibri" pitchFamily="34" charset="0"/>
                <a:cs typeface="Times New Roman" pitchFamily="18" charset="0"/>
              </a:rPr>
              <a:t>Реализации муниципальной программы</a:t>
            </a:r>
            <a:r>
              <a:rPr lang="ru-RU" sz="28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Century" panose="02040604050505020304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«</a:t>
            </a:r>
            <a:r>
              <a:rPr lang="ru-RU" sz="2800" b="1" dirty="0">
                <a:solidFill>
                  <a:srgbClr val="0000FF"/>
                </a:solidFill>
                <a:latin typeface="Century" panose="02040604050505020304" pitchFamily="18" charset="0"/>
              </a:rPr>
              <a:t>Развитие образования </a:t>
            </a:r>
            <a:r>
              <a:rPr lang="ru-RU" sz="2800" b="1" dirty="0" err="1">
                <a:solidFill>
                  <a:srgbClr val="0000FF"/>
                </a:solidFill>
                <a:latin typeface="Century" panose="02040604050505020304" pitchFamily="18" charset="0"/>
              </a:rPr>
              <a:t>Севского</a:t>
            </a:r>
            <a:r>
              <a:rPr lang="ru-RU" sz="2800" b="1" dirty="0">
                <a:solidFill>
                  <a:srgbClr val="0000FF"/>
                </a:solidFill>
                <a:latin typeface="Century" panose="02040604050505020304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муниципального района» </a:t>
            </a:r>
            <a:r>
              <a:rPr lang="ru-RU" sz="2000" b="1" dirty="0">
                <a:solidFill>
                  <a:srgbClr val="0000FF"/>
                </a:solidFill>
                <a:latin typeface="Century" panose="02040604050505020304" pitchFamily="18" charset="0"/>
              </a:rPr>
              <a:t>(</a:t>
            </a:r>
            <a:r>
              <a:rPr lang="ru-RU" sz="20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2018-2020 </a:t>
            </a:r>
            <a:r>
              <a:rPr lang="ru-RU" sz="2000" b="1" dirty="0">
                <a:solidFill>
                  <a:srgbClr val="0000FF"/>
                </a:solidFill>
                <a:latin typeface="Century" panose="02040604050505020304" pitchFamily="18" charset="0"/>
              </a:rPr>
              <a:t>годы)</a:t>
            </a:r>
            <a:endParaRPr lang="ru-RU" sz="2800" dirty="0">
              <a:solidFill>
                <a:srgbClr val="0000FF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97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857397"/>
              </p:ext>
            </p:extLst>
          </p:nvPr>
        </p:nvGraphicFramePr>
        <p:xfrm>
          <a:off x="1043608" y="366789"/>
          <a:ext cx="7560840" cy="651042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993008"/>
                <a:gridCol w="1283916"/>
                <a:gridCol w="1283916"/>
              </a:tblGrid>
              <a:tr h="457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Финансовое обеспечение получения дошкольного образования в дошкольных образовательных организациях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20 609</a:t>
                      </a:r>
                      <a:r>
                        <a:rPr lang="ru-RU" sz="1200" b="0" baseline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 705,00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20 609 705,00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Организация и проведение олимпиад, выставок, конкурсов, конференций и других общественных мероприятий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7 000,00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7 000,00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2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Отдельные мероприятия по развитию образования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97 071,00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97 071,00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475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Отдельные мероприятия по развитию образования (за счет средств местного бюджета)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5 109,00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5 109,00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  <a:tr h="667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Компенсация части родительской платы за содержание ребенка в образовательных учреждениях, реализующих основную общеобразовательную программу дошкольного образования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1 448 229,07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1 448 229,07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T w="12700" cmpd="sng">
                      <a:noFill/>
                    </a:lnT>
                  </a:tcPr>
                </a:tc>
              </a:tr>
              <a:tr h="445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Развитие кадрового потенциала сферы образования и реализация мер муниципальной поддержки работников образования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2 058 146,48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2 057 943,28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  <a:tr h="445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Развитие кадрового потенциала, переподготовка и повышение квалификации персонала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54 664,48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54 461,28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  <a:tr h="262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Мероприятия по развитию образования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59 882,00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59 882,00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  <a:tr h="890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Предоставление мер социальной поддержки работникам образовательных организаций, работающим в сельских населенных пунктах и поселках городского типа на территории Брянской области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1 943 600,00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1 943 600,00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  <a:tr h="445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Создание условий успешной социализации и эффективной самореализации обучающихся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140 162,00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140 097,08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  <a:tr h="222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Мероприятия по работе с семьей, детьми и молодежью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140 162,00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140 097,08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  <a:tr h="241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Повышение безопасности дорожного движения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20 178,36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20 176,86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  <a:tr h="222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Повышение</a:t>
                      </a:r>
                      <a:r>
                        <a:rPr lang="ru-RU" sz="1200" b="0" baseline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 безопасности дорожного движения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20 178,36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20 176,86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  <a:tr h="222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Проведение оздоровительной компании детей и обучающихся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439 483,00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439 482,76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  <a:tr h="222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Оздоровительная компания детей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343 800,00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343 800,00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  <a:tr h="3973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FF"/>
                          </a:solidFill>
                          <a:latin typeface="Times New Roman"/>
                        </a:rPr>
                        <a:t>Мероприятия по проведению оздоровительной кампании детей за счет средств местного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95 683,00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95 682,76</a:t>
                      </a:r>
                      <a:endParaRPr lang="ru-RU" sz="1200" b="0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  <a:tr h="222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179 786 731,16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FF"/>
                          </a:solidFill>
                          <a:effectLst/>
                          <a:latin typeface="Century" panose="02040604050505020304" pitchFamily="18" charset="0"/>
                        </a:rPr>
                        <a:t>176 558 155,64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57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800000"/>
                </a:solidFill>
                <a:latin typeface="Century" panose="02040604050505020304" pitchFamily="18" charset="0"/>
              </a:rPr>
              <a:t>Цели </a:t>
            </a:r>
            <a:r>
              <a:rPr lang="ru-RU" b="1" i="1" dirty="0" smtClean="0">
                <a:solidFill>
                  <a:srgbClr val="800000"/>
                </a:solidFill>
                <a:latin typeface="Century" panose="02040604050505020304" pitchFamily="18" charset="0"/>
              </a:rPr>
              <a:t>муниципальной программы:</a:t>
            </a:r>
          </a:p>
          <a:p>
            <a:r>
              <a:rPr lang="ru-RU" sz="1600" b="1" i="1" dirty="0" smtClean="0">
                <a:solidFill>
                  <a:srgbClr val="800000"/>
                </a:solidFill>
                <a:latin typeface="Century" panose="02040604050505020304" pitchFamily="18" charset="0"/>
              </a:rPr>
              <a:t>- обеспечение  </a:t>
            </a:r>
            <a:r>
              <a:rPr lang="ru-RU" sz="1600" b="1" i="1" dirty="0">
                <a:solidFill>
                  <a:srgbClr val="800000"/>
                </a:solidFill>
                <a:latin typeface="Century" panose="02040604050505020304" pitchFamily="18" charset="0"/>
              </a:rPr>
              <a:t>долгосрочной  сбалансированности и устойчивости бюджетной системы, повышение качества  управления  общественными финансами </a:t>
            </a:r>
            <a:r>
              <a:rPr lang="ru-RU" sz="1600" b="1" i="1" dirty="0" err="1">
                <a:solidFill>
                  <a:srgbClr val="800000"/>
                </a:solidFill>
                <a:latin typeface="Century" panose="02040604050505020304" pitchFamily="18" charset="0"/>
              </a:rPr>
              <a:t>Севского</a:t>
            </a:r>
            <a:r>
              <a:rPr lang="ru-RU" sz="1600" b="1" i="1" dirty="0">
                <a:solidFill>
                  <a:srgbClr val="800000"/>
                </a:solidFill>
                <a:latin typeface="Century" panose="02040604050505020304" pitchFamily="18" charset="0"/>
              </a:rPr>
              <a:t> муниципального </a:t>
            </a:r>
            <a:r>
              <a:rPr lang="ru-RU" sz="1600" b="1" i="1" dirty="0" smtClean="0">
                <a:solidFill>
                  <a:srgbClr val="800000"/>
                </a:solidFill>
                <a:latin typeface="Century" panose="02040604050505020304" pitchFamily="18" charset="0"/>
              </a:rPr>
              <a:t>района</a:t>
            </a:r>
          </a:p>
          <a:p>
            <a:r>
              <a:rPr lang="ru-RU" b="1" i="1" dirty="0">
                <a:solidFill>
                  <a:srgbClr val="800000"/>
                </a:solidFill>
                <a:latin typeface="Century" panose="02040604050505020304" pitchFamily="18" charset="0"/>
              </a:rPr>
              <a:t>Задачи муниципальной </a:t>
            </a:r>
            <a:r>
              <a:rPr lang="ru-RU" b="1" i="1" dirty="0" smtClean="0">
                <a:solidFill>
                  <a:srgbClr val="800000"/>
                </a:solidFill>
                <a:latin typeface="Century" panose="02040604050505020304" pitchFamily="18" charset="0"/>
              </a:rPr>
              <a:t>программы: </a:t>
            </a:r>
          </a:p>
          <a:p>
            <a:r>
              <a:rPr lang="ru-RU" sz="1600" b="1" i="1" dirty="0" smtClean="0">
                <a:solidFill>
                  <a:srgbClr val="800000"/>
                </a:solidFill>
                <a:latin typeface="Century" panose="02040604050505020304" pitchFamily="18" charset="0"/>
              </a:rPr>
              <a:t>- обеспечение </a:t>
            </a:r>
            <a:r>
              <a:rPr lang="ru-RU" sz="1600" b="1" i="1" dirty="0">
                <a:solidFill>
                  <a:srgbClr val="800000"/>
                </a:solidFill>
                <a:latin typeface="Century" panose="02040604050505020304" pitchFamily="18" charset="0"/>
              </a:rPr>
              <a:t>финансовой устойчивости бюджетной системы </a:t>
            </a:r>
            <a:r>
              <a:rPr lang="ru-RU" sz="1600" b="1" i="1" dirty="0" err="1">
                <a:solidFill>
                  <a:srgbClr val="800000"/>
                </a:solidFill>
                <a:latin typeface="Century" panose="02040604050505020304" pitchFamily="18" charset="0"/>
              </a:rPr>
              <a:t>Севского</a:t>
            </a:r>
            <a:r>
              <a:rPr lang="ru-RU" sz="1600" b="1" i="1" dirty="0">
                <a:solidFill>
                  <a:srgbClr val="800000"/>
                </a:solidFill>
                <a:latin typeface="Century" panose="02040604050505020304" pitchFamily="18" charset="0"/>
              </a:rPr>
              <a:t>  муниципального  района путем проведения  сбалансированности финансовой </a:t>
            </a:r>
            <a:r>
              <a:rPr lang="ru-RU" sz="1600" b="1" i="1" dirty="0" smtClean="0">
                <a:solidFill>
                  <a:srgbClr val="800000"/>
                </a:solidFill>
                <a:latin typeface="Century" panose="02040604050505020304" pitchFamily="18" charset="0"/>
              </a:rPr>
              <a:t>политики,</a:t>
            </a:r>
            <a:endParaRPr lang="ru-RU" sz="1600" b="1" i="1" dirty="0">
              <a:solidFill>
                <a:srgbClr val="800000"/>
              </a:solidFill>
              <a:latin typeface="Century" panose="02040604050505020304" pitchFamily="18" charset="0"/>
            </a:endParaRPr>
          </a:p>
          <a:p>
            <a:r>
              <a:rPr lang="ru-RU" sz="1600" b="1" i="1" dirty="0" smtClean="0">
                <a:solidFill>
                  <a:srgbClr val="800000"/>
                </a:solidFill>
                <a:latin typeface="Century" panose="02040604050505020304" pitchFamily="18" charset="0"/>
              </a:rPr>
              <a:t>- создание </a:t>
            </a:r>
            <a:r>
              <a:rPr lang="ru-RU" sz="1600" b="1" i="1" dirty="0">
                <a:solidFill>
                  <a:srgbClr val="800000"/>
                </a:solidFill>
                <a:latin typeface="Century" panose="02040604050505020304" pitchFamily="18" charset="0"/>
              </a:rPr>
              <a:t>условий  для эффективного  и ответственного  управления муниципальными финансами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</a:rPr>
              <a:t>Муниципальная программа </a:t>
            </a:r>
            <a:r>
              <a:rPr lang="ru-RU" sz="2800" b="1" dirty="0">
                <a:solidFill>
                  <a:srgbClr val="800000"/>
                </a:solidFill>
              </a:rPr>
              <a:t>«Управление муниципальными финансами </a:t>
            </a:r>
            <a:r>
              <a:rPr lang="ru-RU" sz="2800" b="1" dirty="0" err="1">
                <a:solidFill>
                  <a:srgbClr val="800000"/>
                </a:solidFill>
              </a:rPr>
              <a:t>Севского</a:t>
            </a:r>
            <a:r>
              <a:rPr lang="ru-RU" sz="2800" b="1" dirty="0">
                <a:solidFill>
                  <a:srgbClr val="800000"/>
                </a:solidFill>
              </a:rPr>
              <a:t> муниципального района</a:t>
            </a:r>
            <a:r>
              <a:rPr lang="ru-RU" sz="2800" b="1" dirty="0" smtClean="0">
                <a:solidFill>
                  <a:srgbClr val="800000"/>
                </a:solidFill>
              </a:rPr>
              <a:t>»</a:t>
            </a:r>
            <a:endParaRPr lang="ru-RU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832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056769"/>
              </p:ext>
            </p:extLst>
          </p:nvPr>
        </p:nvGraphicFramePr>
        <p:xfrm>
          <a:off x="899592" y="2708920"/>
          <a:ext cx="7632849" cy="3213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9"/>
                <a:gridCol w="1260140"/>
                <a:gridCol w="1260140"/>
              </a:tblGrid>
              <a:tr h="161827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900" dirty="0" smtClean="0">
                          <a:solidFill>
                            <a:srgbClr val="800000"/>
                          </a:solidFill>
                          <a:latin typeface="Century" panose="02040604050505020304" pitchFamily="18" charset="0"/>
                        </a:rPr>
                        <a:t>(руб.)</a:t>
                      </a:r>
                      <a:endParaRPr lang="ru-RU" sz="900" b="0" dirty="0">
                        <a:solidFill>
                          <a:srgbClr val="800000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  <a:tr h="392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</a:rPr>
                        <a:t>основное мероприятие, направление расходов</a:t>
                      </a:r>
                      <a:endParaRPr lang="ru-RU" sz="1000" b="0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</a:rPr>
                        <a:t>Утверждено бюджетной</a:t>
                      </a:r>
                      <a:r>
                        <a:rPr lang="ru-RU" sz="1000" baseline="0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</a:rPr>
                        <a:t> росписью с учетом изменений</a:t>
                      </a:r>
                      <a:endParaRPr lang="ru-RU" sz="1000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</a:rPr>
                        <a:t>Исполнено </a:t>
                      </a:r>
                      <a:endParaRPr lang="ru-RU" sz="1000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</a:rPr>
                        <a:t>Обеспечение финансовой устойчивости бюджетной системы </a:t>
                      </a:r>
                      <a:r>
                        <a:rPr lang="ru-RU" sz="1200" b="1" i="0" u="none" strike="noStrike" dirty="0" err="1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</a:rPr>
                        <a:t>Севского</a:t>
                      </a:r>
                      <a:r>
                        <a:rPr lang="ru-RU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</a:rPr>
                        <a:t> муниципального района путем проведения сбалансированности финансовой политики</a:t>
                      </a:r>
                    </a:p>
                  </a:txBody>
                  <a:tcPr marL="7620" marR="7620" marT="762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5 109 576,00</a:t>
                      </a:r>
                      <a:endParaRPr lang="ru-RU" sz="1200" b="1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5 074 911,20</a:t>
                      </a:r>
                      <a:endParaRPr lang="ru-RU" sz="1200" b="1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>
                    <a:lnT w="12700" cmpd="sng">
                      <a:noFill/>
                    </a:lnT>
                  </a:tcPr>
                </a:tc>
              </a:tr>
              <a:tr h="277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800000"/>
                          </a:solidFill>
                          <a:effectLst/>
                          <a:latin typeface="Times New Roman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5 109 576,00</a:t>
                      </a:r>
                      <a:endParaRPr lang="ru-RU" sz="1200" b="0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5 074 911,20</a:t>
                      </a:r>
                      <a:endParaRPr lang="ru-RU" sz="1200" b="0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</a:tr>
              <a:tr h="13867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800000"/>
                          </a:solidFill>
                          <a:latin typeface="Times New Roman"/>
                        </a:rPr>
                        <a:t>Создание условий для эффективного и ответственного управления муниципальными финансами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788 000,00</a:t>
                      </a:r>
                      <a:endParaRPr lang="ru-RU" sz="1200" b="1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788 000,00</a:t>
                      </a:r>
                      <a:endParaRPr lang="ru-RU" sz="1200" b="1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</a:tr>
              <a:tr h="277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800000"/>
                          </a:solidFill>
                          <a:latin typeface="Times New Roman"/>
                        </a:rPr>
                        <a:t>Реализация государственных полномочий Брянской области по расчету и предоставлению дотаций на выравнивание бюджетной обеспеченности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588 000,00</a:t>
                      </a:r>
                      <a:endParaRPr lang="ru-RU" sz="1200" b="0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588 000,00</a:t>
                      </a:r>
                      <a:endParaRPr lang="ru-RU" sz="1200" b="0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</a:tr>
              <a:tr h="2773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800000"/>
                          </a:solidFill>
                          <a:latin typeface="Times New Roman"/>
                        </a:rPr>
                        <a:t>Поддержка мер по обеспечению сбалансированности бюджетов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200 000,00</a:t>
                      </a:r>
                      <a:endParaRPr lang="ru-RU" sz="1200" b="0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200 000,00</a:t>
                      </a:r>
                      <a:endParaRPr lang="ru-RU" sz="1200" b="0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</a:tr>
              <a:tr h="1386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</a:rPr>
                        <a:t>Всего</a:t>
                      </a:r>
                      <a:endParaRPr lang="ru-RU" sz="1200" b="0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5 897 576,00</a:t>
                      </a:r>
                      <a:endParaRPr lang="ru-RU" sz="1200" b="1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800000"/>
                          </a:solidFill>
                          <a:effectLst/>
                          <a:latin typeface="Century" panose="02040604050505020304" pitchFamily="18" charset="0"/>
                          <a:cs typeface="Times New Roman" panose="02020603050405020304" pitchFamily="18" charset="0"/>
                        </a:rPr>
                        <a:t>5 862 911,20</a:t>
                      </a:r>
                      <a:endParaRPr lang="ru-RU" sz="1200" b="1" dirty="0">
                        <a:solidFill>
                          <a:srgbClr val="800000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>
                <a:solidFill>
                  <a:srgbClr val="800000"/>
                </a:solidFill>
                <a:latin typeface="Century" panose="02040604050505020304" pitchFamily="18" charset="0"/>
                <a:ea typeface="Calibri" pitchFamily="34" charset="0"/>
                <a:cs typeface="Times New Roman" pitchFamily="18" charset="0"/>
              </a:rPr>
              <a:t>Реализации муниципальной программы </a:t>
            </a:r>
            <a:r>
              <a:rPr lang="ru-RU" altLang="ru-RU" sz="2000" b="1" dirty="0" smtClean="0">
                <a:solidFill>
                  <a:srgbClr val="800000"/>
                </a:solidFill>
                <a:latin typeface="Century" panose="02040604050505020304" pitchFamily="18" charset="0"/>
                <a:ea typeface="Calibri" pitchFamily="34" charset="0"/>
                <a:cs typeface="Times New Roman" pitchFamily="18" charset="0"/>
              </a:rPr>
              <a:t> </a:t>
            </a:r>
            <a:br>
              <a:rPr lang="ru-RU" altLang="ru-RU" sz="2000" b="1" dirty="0" smtClean="0">
                <a:solidFill>
                  <a:srgbClr val="800000"/>
                </a:solidFill>
                <a:latin typeface="Century" panose="020406040505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800000"/>
                </a:solidFill>
                <a:latin typeface="Century" panose="02040604050505020304" pitchFamily="18" charset="0"/>
              </a:rPr>
              <a:t>«</a:t>
            </a:r>
            <a:r>
              <a:rPr lang="ru-RU" sz="3100" b="1" dirty="0">
                <a:solidFill>
                  <a:srgbClr val="800000"/>
                </a:solidFill>
                <a:latin typeface="Century" panose="02040604050505020304" pitchFamily="18" charset="0"/>
              </a:rPr>
              <a:t>Управление муниципальными финансами </a:t>
            </a:r>
            <a:r>
              <a:rPr lang="ru-RU" sz="3100" b="1" dirty="0" err="1">
                <a:solidFill>
                  <a:srgbClr val="800000"/>
                </a:solidFill>
                <a:latin typeface="Century" panose="02040604050505020304" pitchFamily="18" charset="0"/>
              </a:rPr>
              <a:t>Севского</a:t>
            </a:r>
            <a:r>
              <a:rPr lang="ru-RU" sz="3100" b="1" dirty="0">
                <a:solidFill>
                  <a:srgbClr val="800000"/>
                </a:solidFill>
                <a:latin typeface="Century" panose="02040604050505020304" pitchFamily="18" charset="0"/>
              </a:rPr>
              <a:t> муниципального района» </a:t>
            </a:r>
            <a:r>
              <a:rPr lang="ru-RU" sz="3100" b="1" dirty="0" smtClean="0">
                <a:solidFill>
                  <a:srgbClr val="800000"/>
                </a:solidFill>
                <a:latin typeface="Century" panose="02040604050505020304" pitchFamily="18" charset="0"/>
              </a:rPr>
              <a:t/>
            </a:r>
            <a:br>
              <a:rPr lang="ru-RU" sz="3100" b="1" dirty="0" smtClean="0">
                <a:solidFill>
                  <a:srgbClr val="800000"/>
                </a:solidFill>
                <a:latin typeface="Century" panose="02040604050505020304" pitchFamily="18" charset="0"/>
              </a:rPr>
            </a:br>
            <a:r>
              <a:rPr lang="ru-RU" sz="2200" b="1" dirty="0" smtClean="0">
                <a:solidFill>
                  <a:srgbClr val="800000"/>
                </a:solidFill>
                <a:latin typeface="Century" panose="02040604050505020304" pitchFamily="18" charset="0"/>
              </a:rPr>
              <a:t>(2018-2020 </a:t>
            </a:r>
            <a:r>
              <a:rPr lang="ru-RU" sz="2200" b="1" dirty="0">
                <a:solidFill>
                  <a:srgbClr val="800000"/>
                </a:solidFill>
                <a:latin typeface="Century" panose="02040604050505020304" pitchFamily="18" charset="0"/>
              </a:rPr>
              <a:t>годы)</a:t>
            </a:r>
            <a:endParaRPr lang="ru-RU" sz="1600" dirty="0">
              <a:solidFill>
                <a:srgbClr val="800000"/>
              </a:solidFill>
              <a:latin typeface="Century" panose="020406040505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1463" y="1327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666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916832"/>
            <a:ext cx="7992887" cy="4536504"/>
          </a:xfrm>
        </p:spPr>
        <p:txBody>
          <a:bodyPr>
            <a:normAutofit fontScale="92500"/>
          </a:bodyPr>
          <a:lstStyle/>
          <a:p>
            <a:r>
              <a:rPr lang="ru-RU" sz="1500" b="1" i="1" dirty="0">
                <a:solidFill>
                  <a:schemeClr val="tx1"/>
                </a:solidFill>
                <a:latin typeface="Century" panose="02040604050505020304" pitchFamily="18" charset="0"/>
              </a:rPr>
              <a:t>Цели муниципальной </a:t>
            </a:r>
            <a:r>
              <a:rPr lang="ru-RU" sz="15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программы: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Эффективное исполнение полномочий высшего исполнительного органа  местного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самоуправления,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Обеспечение правопорядка и профилактика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правонарушений,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Обеспечение высокого качества образования в соответствии с меняющимися запросами населения и перспективными задачами развития российского общества и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экономики,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Повышение качества и доступности предоставления муниципальных услуг в Севском муниципальном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районе,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Реализация единой  муниципальной политики в сфере строительства, архитектуры, муниципальной жилищной политики и сфере дорожного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хозяйства,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Повышение эффективности и безопасности функционирования автомобильных дорог общего пользования межмуниципального и местного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значения,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Создание условий, обеспечивающих возможность гражданам систематически заниматься физической культурой и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спортом,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Реализация стратегической роли культуры как духовно-нравственного основания развития личности и государства и сохранение культурного  и исторического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наследия,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Обеспечение выполнения и создание условий  для проведения на уровне района единой муниципальной политики в сфере реформирования, регулирования и функционирования жилищно-коммунального хозяйства и благоустройство территории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района,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Создание условий для устойчивого функционирования и развития сельского хозяйства, малого и среднего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предпринимательства,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Эффективное управление и распоряжение муниципальным имуществом </a:t>
            </a:r>
            <a:r>
              <a:rPr lang="ru-RU" sz="1200" b="1" i="1" dirty="0" err="1">
                <a:solidFill>
                  <a:schemeClr val="tx1"/>
                </a:solidFill>
                <a:latin typeface="Century" panose="02040604050505020304" pitchFamily="18" charset="0"/>
              </a:rPr>
              <a:t>Севского</a:t>
            </a:r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 муниципального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района,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Обеспечение устойчивой работы и развития транспортного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комплекса,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Предоставление мер социальной поддержки социальных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гарантий,</a:t>
            </a:r>
          </a:p>
          <a:p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Реализация единой муниципальной политики на территории </a:t>
            </a:r>
            <a:r>
              <a:rPr lang="ru-RU" sz="1200" b="1" i="1" dirty="0" err="1">
                <a:solidFill>
                  <a:schemeClr val="tx1"/>
                </a:solidFill>
                <a:latin typeface="Century" panose="02040604050505020304" pitchFamily="18" charset="0"/>
              </a:rPr>
              <a:t>Севского</a:t>
            </a:r>
            <a:r>
              <a:rPr lang="ru-RU" sz="1200" b="1" i="1" dirty="0">
                <a:solidFill>
                  <a:schemeClr val="tx1"/>
                </a:solidFill>
                <a:latin typeface="Century" panose="02040604050505020304" pitchFamily="18" charset="0"/>
              </a:rPr>
              <a:t> муниципального </a:t>
            </a:r>
            <a:r>
              <a:rPr lang="ru-RU" sz="1200" b="1" i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района</a:t>
            </a:r>
            <a:endParaRPr lang="ru-RU" sz="1200" b="1" i="1" dirty="0">
              <a:solidFill>
                <a:schemeClr val="tx1"/>
              </a:solidFill>
              <a:latin typeface="Century" panose="02040604050505020304" pitchFamily="18" charset="0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Муниципальная программа </a:t>
            </a:r>
            <a:r>
              <a:rPr lang="ru-RU" sz="2800" b="1" dirty="0">
                <a:solidFill>
                  <a:schemeClr val="tx1"/>
                </a:solidFill>
                <a:latin typeface="Century" panose="02040604050505020304" pitchFamily="18" charset="0"/>
              </a:rPr>
              <a:t>«Реализация       полномочий высшего исполнительного органа  местного </a:t>
            </a:r>
            <a:r>
              <a:rPr lang="ru-RU" sz="28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самоуправления»</a:t>
            </a:r>
            <a:endParaRPr lang="ru-RU" sz="2800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629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7768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i="1" dirty="0">
                <a:latin typeface="Century" panose="02040604050505020304" pitchFamily="18" charset="0"/>
              </a:rPr>
              <a:t>Задачи муниципальной </a:t>
            </a:r>
            <a:r>
              <a:rPr lang="ru-RU" sz="1400" b="1" i="1" dirty="0" smtClean="0">
                <a:latin typeface="Century" panose="02040604050505020304" pitchFamily="18" charset="0"/>
              </a:rPr>
              <a:t>программы: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Создание </a:t>
            </a:r>
            <a:r>
              <a:rPr lang="ru-RU" sz="1100" b="1" i="1" dirty="0">
                <a:latin typeface="Century" panose="02040604050505020304" pitchFamily="18" charset="0"/>
              </a:rPr>
              <a:t>условий для эффективной деятельности главы администрации муниципального района и администрации муниципального района;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Обеспечение </a:t>
            </a:r>
            <a:r>
              <a:rPr lang="ru-RU" sz="1100" b="1" i="1" dirty="0">
                <a:latin typeface="Century" panose="02040604050505020304" pitchFamily="18" charset="0"/>
              </a:rPr>
              <a:t>реализации отдельных государственных полномочий Брянской области, включая переданные на муниципальный  уровень;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Укрепление </a:t>
            </a:r>
            <a:r>
              <a:rPr lang="ru-RU" sz="1100" b="1" i="1" dirty="0">
                <a:latin typeface="Century" panose="02040604050505020304" pitchFamily="18" charset="0"/>
              </a:rPr>
              <a:t>общественного порядка и обеспечение безопасности, вовлечение в эту деятельность муниципальных органов власти, общественных формирований и населения;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Создание </a:t>
            </a:r>
            <a:r>
              <a:rPr lang="ru-RU" sz="1100" b="1" i="1" dirty="0">
                <a:latin typeface="Century" panose="02040604050505020304" pitchFamily="18" charset="0"/>
              </a:rPr>
              <a:t>условий успешной социализации и эффективной самореализации молодежи;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Развитие </a:t>
            </a:r>
            <a:r>
              <a:rPr lang="ru-RU" sz="1100" b="1" i="1" dirty="0">
                <a:latin typeface="Century" panose="02040604050505020304" pitchFamily="18" charset="0"/>
              </a:rPr>
              <a:t>кадрового потенциала сферы образования;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Обеспечение  </a:t>
            </a:r>
            <a:r>
              <a:rPr lang="ru-RU" sz="1100" b="1" i="1" dirty="0">
                <a:latin typeface="Century" panose="02040604050505020304" pitchFamily="18" charset="0"/>
              </a:rPr>
              <a:t>для граждан и организаций доступности услуг, оказываемых на основе информационно-телекоммуникационной инфраструктуры на всей территории Брянской области, а также создание условий для оказания экономически эффективными способами современных, доступных, надежных, качественных и безопасных услуг на основе инфраструктуры связи и телекоммуникаций;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Газификация </a:t>
            </a:r>
            <a:r>
              <a:rPr lang="ru-RU" sz="1100" b="1" i="1" dirty="0">
                <a:latin typeface="Century" panose="02040604050505020304" pitchFamily="18" charset="0"/>
              </a:rPr>
              <a:t>населённых пунктов и объектов социальной инфраструктуры, модернизация объектов коммунальной инфраструктуры;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Развитие </a:t>
            </a:r>
            <a:r>
              <a:rPr lang="ru-RU" sz="1100" b="1" i="1" dirty="0">
                <a:latin typeface="Century" panose="02040604050505020304" pitchFamily="18" charset="0"/>
              </a:rPr>
              <a:t>и модернизация сети автомобильных дорог общего пользования муниципального и местного значения;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Популяризация </a:t>
            </a:r>
            <a:r>
              <a:rPr lang="ru-RU" sz="1100" b="1" i="1" dirty="0">
                <a:latin typeface="Century" panose="02040604050505020304" pitchFamily="18" charset="0"/>
              </a:rPr>
              <a:t>массового и профессионального спорта, создание эффективной системы физического воспитания, ориентированного на обеспечение развития детей и подростков;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Обеспечение </a:t>
            </a:r>
            <a:r>
              <a:rPr lang="ru-RU" sz="1100" b="1" i="1" dirty="0">
                <a:latin typeface="Century" panose="02040604050505020304" pitchFamily="18" charset="0"/>
              </a:rPr>
              <a:t>свободы творчества и прав граждан на участие в культурной жизни, на равный доступ к культурным ценностям;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Содействие </a:t>
            </a:r>
            <a:r>
              <a:rPr lang="ru-RU" sz="1100" b="1" i="1" dirty="0">
                <a:latin typeface="Century" panose="02040604050505020304" pitchFamily="18" charset="0"/>
              </a:rPr>
              <a:t>реформированию жилищно-коммунального хозяйства, создание благоприятных условий граждан;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Реализация  </a:t>
            </a:r>
            <a:r>
              <a:rPr lang="ru-RU" sz="1100" b="1" i="1" dirty="0">
                <a:latin typeface="Century" panose="02040604050505020304" pitchFamily="18" charset="0"/>
              </a:rPr>
              <a:t>отдельных мероприятий в области сельского хозяйства, малого и среднего предпринимательства;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Обеспечение </a:t>
            </a:r>
            <a:r>
              <a:rPr lang="ru-RU" sz="1100" b="1" i="1" dirty="0">
                <a:latin typeface="Century" panose="02040604050505020304" pitchFamily="18" charset="0"/>
              </a:rPr>
              <a:t>эффективного управления и распоряжения муниципальным имуществом </a:t>
            </a:r>
            <a:r>
              <a:rPr lang="ru-RU" sz="1100" b="1" i="1" dirty="0" err="1">
                <a:latin typeface="Century" panose="02040604050505020304" pitchFamily="18" charset="0"/>
              </a:rPr>
              <a:t>Севского</a:t>
            </a:r>
            <a:r>
              <a:rPr lang="ru-RU" sz="1100" b="1" i="1" dirty="0">
                <a:latin typeface="Century" panose="02040604050505020304" pitchFamily="18" charset="0"/>
              </a:rPr>
              <a:t> муниципального района; 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Совершенствование </a:t>
            </a:r>
            <a:r>
              <a:rPr lang="ru-RU" sz="1100" b="1" i="1" dirty="0">
                <a:latin typeface="Century" panose="02040604050505020304" pitchFamily="18" charset="0"/>
              </a:rPr>
              <a:t>системы управления пассажирскими перевозками;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Защита </a:t>
            </a:r>
            <a:r>
              <a:rPr lang="ru-RU" sz="1100" b="1" i="1" dirty="0">
                <a:latin typeface="Century" panose="02040604050505020304" pitchFamily="18" charset="0"/>
              </a:rPr>
              <a:t>прав и законных интересов несовершеннолетних, лиц из числа детей- сирот и детей, оставшихся без попечения родителей;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Социальная </a:t>
            </a:r>
            <a:r>
              <a:rPr lang="ru-RU" sz="1100" b="1" i="1" dirty="0">
                <a:latin typeface="Century" panose="02040604050505020304" pitchFamily="18" charset="0"/>
              </a:rPr>
              <a:t>поддержка многодетных семей, реализация мероприятий, направленных на повышение социального статуса семьи и укрепление семейных ценностей;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Социальная </a:t>
            </a:r>
            <a:r>
              <a:rPr lang="ru-RU" sz="1100" b="1" i="1" dirty="0">
                <a:latin typeface="Century" panose="02040604050505020304" pitchFamily="18" charset="0"/>
              </a:rPr>
              <a:t>защита населения, имеющего льготный статус;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Осуществление </a:t>
            </a:r>
            <a:r>
              <a:rPr lang="ru-RU" sz="1100" b="1" i="1" dirty="0">
                <a:latin typeface="Century" panose="02040604050505020304" pitchFamily="18" charset="0"/>
              </a:rPr>
              <a:t>мер по улучшению положения граждан пожилого возраста, повышению степени их социальной защищенности, активизации участия пожилых людей в жизни общества, созданию условий для повышения качества жизни пожилых граждан;</a:t>
            </a:r>
          </a:p>
          <a:p>
            <a:pPr lvl="0" algn="just">
              <a:spcAft>
                <a:spcPts val="0"/>
              </a:spcAft>
            </a:pPr>
            <a:r>
              <a:rPr lang="ru-RU" sz="1100" b="1" i="1" dirty="0">
                <a:latin typeface="Century" panose="02040604050505020304" pitchFamily="18" charset="0"/>
              </a:rPr>
              <a:t>* </a:t>
            </a:r>
            <a:r>
              <a:rPr lang="ru-RU" sz="1100" b="1" i="1" dirty="0" smtClean="0">
                <a:latin typeface="Century" panose="02040604050505020304" pitchFamily="18" charset="0"/>
              </a:rPr>
              <a:t>Осуществление </a:t>
            </a:r>
            <a:r>
              <a:rPr lang="ru-RU" sz="1100" b="1" i="1" dirty="0">
                <a:latin typeface="Century" panose="02040604050505020304" pitchFamily="18" charset="0"/>
              </a:rPr>
              <a:t>муниципальной поддержки граждан в улучшении жилищных </a:t>
            </a:r>
            <a:r>
              <a:rPr lang="ru-RU" sz="1100" b="1" i="1" dirty="0" smtClean="0">
                <a:latin typeface="Century" panose="02040604050505020304" pitchFamily="18" charset="0"/>
              </a:rPr>
              <a:t>условий</a:t>
            </a:r>
            <a:endParaRPr lang="ru-RU" b="1" i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8815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800200"/>
          </a:xfrm>
        </p:spPr>
        <p:txBody>
          <a:bodyPr>
            <a:normAutofit/>
          </a:bodyPr>
          <a:lstStyle/>
          <a:p>
            <a:r>
              <a:rPr lang="ru-RU" altLang="ru-RU" sz="2200" b="1" kern="1000" dirty="0">
                <a:solidFill>
                  <a:schemeClr val="tx1"/>
                </a:solidFill>
                <a:latin typeface="Century" panose="02040604050505020304" pitchFamily="18" charset="0"/>
                <a:ea typeface="Calibri" pitchFamily="34" charset="0"/>
                <a:cs typeface="Times New Roman" pitchFamily="18" charset="0"/>
              </a:rPr>
              <a:t>Реализации муниципальной программы  </a:t>
            </a:r>
            <a:r>
              <a:rPr lang="ru-RU" altLang="ru-RU" sz="3200" b="1" kern="1000" dirty="0">
                <a:solidFill>
                  <a:schemeClr val="tx1"/>
                </a:solidFill>
                <a:latin typeface="Century" panose="02040604050505020304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b="1" kern="1000" dirty="0">
                <a:solidFill>
                  <a:schemeClr val="tx1"/>
                </a:solidFill>
                <a:latin typeface="Century" panose="020406040505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100" b="1" kern="1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«</a:t>
            </a:r>
            <a:r>
              <a:rPr lang="ru-RU" sz="2800" b="1" kern="1000" dirty="0">
                <a:solidFill>
                  <a:schemeClr val="tx1"/>
                </a:solidFill>
                <a:latin typeface="Century" panose="02040604050505020304" pitchFamily="18" charset="0"/>
              </a:rPr>
              <a:t>Реализация </a:t>
            </a:r>
            <a:r>
              <a:rPr lang="ru-RU" sz="2800" b="1" kern="1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полномочий </a:t>
            </a:r>
            <a:r>
              <a:rPr lang="ru-RU" sz="2800" b="1" kern="1000" dirty="0">
                <a:solidFill>
                  <a:schemeClr val="tx1"/>
                </a:solidFill>
                <a:latin typeface="Century" panose="02040604050505020304" pitchFamily="18" charset="0"/>
              </a:rPr>
              <a:t>высшего исполнительного органа </a:t>
            </a:r>
            <a:r>
              <a:rPr lang="ru-RU" sz="2800" b="1" kern="1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местного </a:t>
            </a:r>
            <a:r>
              <a:rPr lang="ru-RU" sz="2800" b="1" kern="1000" dirty="0">
                <a:solidFill>
                  <a:schemeClr val="tx1"/>
                </a:solidFill>
                <a:latin typeface="Century" panose="02040604050505020304" pitchFamily="18" charset="0"/>
              </a:rPr>
              <a:t>самоуправления</a:t>
            </a:r>
            <a:r>
              <a:rPr lang="ru-RU" sz="3100" b="1" kern="1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» </a:t>
            </a:r>
            <a:r>
              <a:rPr lang="ru-RU" sz="2000" b="1" kern="1000" dirty="0" smtClean="0">
                <a:solidFill>
                  <a:schemeClr val="tx1"/>
                </a:solidFill>
                <a:latin typeface="Century" panose="02040604050505020304" pitchFamily="18" charset="0"/>
              </a:rPr>
              <a:t>(2018-2020 </a:t>
            </a:r>
            <a:r>
              <a:rPr lang="ru-RU" sz="2000" b="1" kern="1000" dirty="0">
                <a:solidFill>
                  <a:schemeClr val="tx1"/>
                </a:solidFill>
                <a:latin typeface="Century" panose="02040604050505020304" pitchFamily="18" charset="0"/>
              </a:rPr>
              <a:t>годы)</a:t>
            </a:r>
            <a:endParaRPr lang="ru-RU" sz="2000" kern="10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33531"/>
              </p:ext>
            </p:extLst>
          </p:nvPr>
        </p:nvGraphicFramePr>
        <p:xfrm>
          <a:off x="323528" y="2204864"/>
          <a:ext cx="8568952" cy="449952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676659"/>
                <a:gridCol w="1269779"/>
                <a:gridCol w="1622514"/>
              </a:tblGrid>
              <a:tr h="175868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altLang="ru-RU" sz="900" dirty="0" smtClean="0">
                          <a:latin typeface="Century" panose="02040604050505020304" pitchFamily="18" charset="0"/>
                        </a:rPr>
                        <a:t>(руб.)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entury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</a:tr>
              <a:tr h="544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" panose="02040604050505020304" pitchFamily="18" charset="0"/>
                        </a:rPr>
                        <a:t>основное мероприятие, направление расходов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" panose="02040604050505020304" pitchFamily="18" charset="0"/>
                        </a:rPr>
                        <a:t>Утверждено бюджетной</a:t>
                      </a:r>
                      <a:r>
                        <a:rPr lang="ru-RU" sz="1000" baseline="0" dirty="0" smtClean="0">
                          <a:effectLst/>
                          <a:latin typeface="Century" panose="02040604050505020304" pitchFamily="18" charset="0"/>
                        </a:rPr>
                        <a:t> росписью с учетом изменений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" panose="02040604050505020304" pitchFamily="18" charset="0"/>
                        </a:rPr>
                        <a:t>Исполнено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 anchor="ctr"/>
                </a:tc>
              </a:tr>
              <a:tr h="659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pitchFamily="18" charset="0"/>
                        </a:rPr>
                        <a:t>Создание условий для эффективной деятельности главы администрации муниципального района и администрации муниципального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" panose="02040604050505020304" pitchFamily="18" charset="0"/>
                        </a:rPr>
                        <a:t>26 871 315,80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" panose="02040604050505020304" pitchFamily="18" charset="0"/>
                        </a:rPr>
                        <a:t>26 735 626,67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263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отдельных  полномочий в области охраны труда и уведомительной регистрации территориальных соглашений и коллективных договоров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156 308,00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156 308,00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7667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главы местной администрации (исполнительно-распорядительного органа муниципального образования)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1 062 594,00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1 061 872,97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233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" panose="02040604050505020304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17 003 739,53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16 845 568,30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92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Учреждения, обеспечивающие деятельность органов местного самоуправления и муниципальных учреждений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8 176 254,77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8 154 620,06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Информационное обеспечение деятельности органов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49 000,00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49 000,00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4155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исковых требований на основании вступивших в законную силу судебных актов, обязательств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59 756,00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59 756,00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439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Разработка (актуализация) документов стратегического планирования и прогнозирования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300 000,00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300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4155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Приобретение, установка и техническое обслуживание программного  и технического обеспечения, аттестация рабочих мест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63 663,50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63 663,50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592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50931"/>
              </p:ext>
            </p:extLst>
          </p:nvPr>
        </p:nvGraphicFramePr>
        <p:xfrm>
          <a:off x="251520" y="980729"/>
          <a:ext cx="8712969" cy="540059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6019869"/>
                <a:gridCol w="1346550"/>
                <a:gridCol w="1346550"/>
              </a:tblGrid>
              <a:tr h="435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Обеспечение реализации отдельных государственных полномочий Брянской области, включая переданные на муниципальный уровень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635 659,60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635 659,60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1768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Century" panose="02040604050505020304" pitchFamily="18" charset="0"/>
                        </a:rPr>
                        <a:t>Организация и проведение на территории Брянской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оборудования и содержания скотомогильников (биотермических ям) и в части организации отлова и содержания безнадзорных животных на территории Брянской области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77 179,60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77 179,60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592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effectLst/>
                          <a:latin typeface="Century" panose="02040604050505020304" pitchFamily="18" charset="0"/>
                        </a:rPr>
                        <a:t>Осуществление  </a:t>
                      </a:r>
                      <a:r>
                        <a:rPr lang="ru-RU" sz="1200" b="0" u="none" strike="noStrike" dirty="0" smtClean="0">
                          <a:effectLst/>
                          <a:latin typeface="Century" panose="02040604050505020304" pitchFamily="18" charset="0"/>
                        </a:rPr>
                        <a:t>первичного </a:t>
                      </a:r>
                      <a:r>
                        <a:rPr lang="ru-RU" sz="1200" b="0" u="none" strike="noStrike" dirty="0">
                          <a:effectLst/>
                          <a:latin typeface="Century" panose="02040604050505020304" pitchFamily="18" charset="0"/>
                        </a:rPr>
                        <a:t>воинского учета на территориях, где отсутствуют военные комиссариаты  в рамках непрограммных расходов федеральных органов исполнительной власти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509</a:t>
                      </a:r>
                      <a:r>
                        <a:rPr lang="ru-RU" sz="1200" baseline="0" dirty="0" smtClean="0">
                          <a:effectLst/>
                          <a:latin typeface="Century" panose="02040604050505020304" pitchFamily="18" charset="0"/>
                        </a:rPr>
                        <a:t> 338,00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509 338,00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39972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Составление (изменение) списков кандидатов в присяжные заседатели федеральных судов общей юрисдикции в Российской Федерации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49 142,00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49 142,00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650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entury" panose="02040604050505020304" pitchFamily="18" charset="0"/>
                        </a:rPr>
                        <a:t>Укрепление общественного порядка и обеспечение безопасности, вовлечение в эту деятельность муниципальных органов власти, общественных формирований и населения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" panose="02040604050505020304" pitchFamily="18" charset="0"/>
                        </a:rPr>
                        <a:t>2 375 155,97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2 298 572,22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099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" panose="02040604050505020304" pitchFamily="18" charset="0"/>
                        </a:rPr>
                        <a:t>Профилактика безнадзорности и правонарушений  несовершеннолетних, организация деятельности административных комиссий и определение перечня должностных лиц органов местного самоуправления, уполномоченных составлять протоколы об административных правонарушениях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625 632,00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625 632,00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211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Единые дежурно-диспетчерские службы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1 666</a:t>
                      </a:r>
                      <a:r>
                        <a:rPr lang="ru-RU" sz="1200" baseline="0" dirty="0" smtClean="0">
                          <a:effectLst/>
                          <a:latin typeface="Century" panose="02040604050505020304" pitchFamily="18" charset="0"/>
                        </a:rPr>
                        <a:t> 684,50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1 636 637,75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399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Оповещение населения об опасностях, возникающих при ведении военных действий и возникновении чрезвычайных ситуаций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46 537,00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44 837,84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435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Century" panose="02040604050505020304" pitchFamily="18" charset="0"/>
                        </a:rPr>
                        <a:t>Совершенствование системы профилактики правонарушений и усиление борьбы с преступностью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35 802,47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35 802,47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50931"/>
              </p:ext>
            </p:extLst>
          </p:nvPr>
        </p:nvGraphicFramePr>
        <p:xfrm>
          <a:off x="251519" y="1412777"/>
          <a:ext cx="8640962" cy="500052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970118"/>
                <a:gridCol w="1335422"/>
                <a:gridCol w="1335422"/>
              </a:tblGrid>
              <a:tr h="35635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Противодействие злоупотреблению наркотиками и их незаконному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обороту</a:t>
                      </a: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38934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Создание условий успешной социализации и эффективной самореализации 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молодежи</a:t>
                      </a:r>
                    </a:p>
                    <a:p>
                      <a:pPr algn="l" fontAlgn="b"/>
                      <a:endParaRPr lang="ru-RU" sz="11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64 300,00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 285,91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383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</a:rPr>
                        <a:t>Мероприятия по работе с семьей, детьми и молодежью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entury" panose="02040604050505020304" pitchFamily="18" charset="0"/>
                        </a:rPr>
                        <a:t>64 300,00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64 285,91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383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</a:rPr>
                        <a:t>Развитие кадрового потенциала сферы образования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199 886,00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198 886,00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3833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</a:rPr>
                        <a:t>Мероприятия по развитию образования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entury" panose="02040604050505020304" pitchFamily="18" charset="0"/>
                        </a:rPr>
                        <a:t>199 886,00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198 886,00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897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Обеспечение для граждан и организаций доступности услуг, оказываемых на основе информационно-телекоммуникационной инфраструктуры на всей территории Брянской области, а также создание условий для оказания экономически эффективными способами современных, доступных, надежных, качественных и безопасных услуг на основе инфраструктуры связи и 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телекоммуникаций</a:t>
                      </a:r>
                      <a:endParaRPr lang="ru-RU" sz="12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 313 568,50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2 313 567,49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530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Повышение качества и доступности предоставления  государственных и муниципальных услуг в Брянской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области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73 894,00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73 894,00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389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2 219 468,5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2 219467,49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04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(развитие) многофункциональных центров предоставления государственных и муниципальных услуг на территории Брянской области за счет средств местного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20 206,00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20 206,00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4989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574072"/>
              </p:ext>
            </p:extLst>
          </p:nvPr>
        </p:nvGraphicFramePr>
        <p:xfrm>
          <a:off x="755576" y="404664"/>
          <a:ext cx="7848873" cy="598619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422859"/>
                <a:gridCol w="1213007"/>
                <a:gridCol w="1213007"/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Газификация населенных пунктов и объектов социальной инфраструктуры,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модернизациия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объектиов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коммунальной инфраструктуры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447 715,60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447 715,20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Подготовка объектов ЖКХ к зиме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257 342,40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257 342,40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 в сфере жилищного хозяйства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43 320,00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43 320,00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Подготовка объектов ЖКХ к зиме за счет средств местного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147 053,20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147 052,80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Развитие и модернизация сети автомобильных дорог общего пользования муниципального и местного значения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20 516 873,34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19 405 010,03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entury "/>
                        </a:rPr>
                        <a:t>Развитие сети автомобильных дорог, ведущих к общественно значимым объектам сельских населенных пунктов, объектам  производства и переработки сельскохозяйственной продукции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402 014,53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164 014,52</a:t>
                      </a: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переданных полномочий по решению отдельных вопросов местного значения муниципальных районов в соответствии с заключенными соглашениями на дорожную деятельность в отношении автомобильных дорог местного значения в границах населенных пунктов поселения и обеспечение безопасности дорожного движения на них, включая создание и обеспечение функционирования парковок (парковочных мест), осуществление муниципального контроля за сохранностью автомобильных дорог местного значения в границах населенных пунктов поселений, а также осуществление иных полномочий в области использования автомобильных дорог и осуществление дорожной деятельности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 054 262,81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5 249 414,03</a:t>
                      </a:r>
                    </a:p>
                  </a:txBody>
                  <a:tcPr marL="9525" marR="9525" marT="9525" marB="0" anchor="ctr"/>
                </a:tc>
              </a:tr>
              <a:tr h="23466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Устойчивое развитие сельских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территорий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14 060 596,00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13 991 581,48</a:t>
                      </a: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Популяризация массового и профессионального спорта, создание эффективной системы физического воспитания, ориентированного на обеспечение развития детей и подростков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4 051 948,67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3 </a:t>
                      </a: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792 237,77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программ (проектов) инициативного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бюджетирования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909 090,90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909 090,00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Спортивно-оздоровительные комплексы и центры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497 100,00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479 045,25</a:t>
                      </a: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Отдельные мероприятия по развитию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17 500,00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17 500,00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Организации дополнительного образования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2 157 848,67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1 916 194,66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051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 по развитию физической культуры и спорта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199 000,00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198 997,86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05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программ ( проектов) инициативного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бюджетирования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 за счет средств местного бюджета)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263 909,10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263 909,10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57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6085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/>
          </a:p>
        </p:txBody>
      </p:sp>
      <p:pic>
        <p:nvPicPr>
          <p:cNvPr id="4" name="Рисунок 3" descr="http://sevskadm.ru/images/stories/sevsk/sevsk_ger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14475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851323"/>
            <a:ext cx="6840760" cy="785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708920"/>
            <a:ext cx="68407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денежные средства поступающие в бюджет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3068960"/>
            <a:ext cx="68407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денежные средства, выплачиваемые из бюджета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429000"/>
            <a:ext cx="68407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-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933056"/>
            <a:ext cx="68407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другому бюджету бюджетной системы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365104"/>
            <a:ext cx="68407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4869160"/>
            <a:ext cx="68407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5229200"/>
            <a:ext cx="684076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589240"/>
            <a:ext cx="68407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620689"/>
          <a:ext cx="8712968" cy="5904658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6019870"/>
                <a:gridCol w="1346549"/>
                <a:gridCol w="1346549"/>
              </a:tblGrid>
              <a:tr h="469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Отдельные мероприятия по развитию образования за счет средств местного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 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7 500,00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585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Обеспечение свободы творчества и прав граждан на участие в культурной жизни, на равный доступ к культурным ценностям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25 826 885,80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25 534 932,56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281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Библиотеки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6 368 839,80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6 368 839,80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281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Дворцы и дома культуры, клубы, выставочные залы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6 908 011,13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6 631 957,89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7469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переданных полномочий по решению отдельных вопросов местного значения поселений в соответствии с заключенными соглашениями по созданию условий для организации досуга и обеспечения жителей поселений услугами организаций культуры      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6 392 550,00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6 392 550,00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281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 по развитию культуры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829 337,00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829 337,00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2814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доступной среды для граждан-инвалидов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8 000,00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109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переданных полномочий по решению отдельных вопросов местного значения поселений в соответствии с заключенными соглашениями по организации библиотечного обслуживания населения, комплектованию и обеспечению сохранности библиотечных фондов библиотек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3 583 500,00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3 583 500,00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5022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развития и укрепления материально-технической базы  домов культуры в населенных пунктах  с числом жителей  до 50 тысяч человек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1 720 747,87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1 720 747,87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281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мер социальной поддержки работников культуры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15 900,00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15 900,00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083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Предоставление мер социальной поддержки по оплате жилья и коммунальных услуг отдельным категориям граждан, работающих в учреждениях культуры, находящихся в сельской местности или поселках городского типа на территории Брянской области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15 900,00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15 900,00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32290"/>
              </p:ext>
            </p:extLst>
          </p:nvPr>
        </p:nvGraphicFramePr>
        <p:xfrm>
          <a:off x="755576" y="332656"/>
          <a:ext cx="7848873" cy="5539324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422859"/>
                <a:gridCol w="1213007"/>
                <a:gridCol w="1213007"/>
              </a:tblGrid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Содействие реформированию жилищно-коммунального хозяйства, создание благоприятных условий граждан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1 504 000,00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1 503908,02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Компенсация выпадающих доходов организациям, предоставляющим населению услуги холодного водоснабжения и водоотведения по тарифам, не обеспечивающим возмещение издержек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1 500 000,00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1 500 000,00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Уплата взносов на капитальный ремонт многоквартирных домов за объекты муниципальной казны и имущества, закрепленного за органами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4 000,00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3 908,02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Century" panose="02040604050505020304" pitchFamily="18" charset="0"/>
                        </a:rPr>
                        <a:t>Обеспечение эффективного управления и распоряжения муниципальным имуществом </a:t>
                      </a:r>
                      <a:r>
                        <a:rPr lang="ru-RU" sz="1200" b="1" u="none" strike="noStrike" dirty="0" err="1">
                          <a:effectLst/>
                          <a:latin typeface="Century" panose="02040604050505020304" pitchFamily="18" charset="0"/>
                        </a:rPr>
                        <a:t>Севского</a:t>
                      </a:r>
                      <a:r>
                        <a:rPr lang="ru-RU" sz="1200" b="1" u="none" strike="noStrike" dirty="0">
                          <a:effectLst/>
                          <a:latin typeface="Century" panose="02040604050505020304" pitchFamily="18" charset="0"/>
                        </a:rPr>
                        <a:t> муниципального района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" panose="02040604050505020304" pitchFamily="18" charset="0"/>
                        </a:rPr>
                        <a:t>1 097 055,00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986 804,75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3238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имущества, признание прав и регулирование отношений муниципальной собственности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519 200,00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519 200,00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6456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 по землеустройству и землепользованию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577 855,00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467 604,75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881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Совершенствование системы управления пассажирскими перевозками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2 164 028,00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2 164 028,00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Компенсация транспортным организациям части потерь в доходах и (или) возмещение затрат, возникающих в результате регулирования тарифов на перевозку пассажиров пассажирским транспортом по муниципальным маршрутам регулярных перевозок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entury" panose="02040604050505020304" pitchFamily="18" charset="0"/>
                        </a:rPr>
                        <a:t>2 164 028,00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2 164 028,00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Century" panose="02040604050505020304" pitchFamily="18" charset="0"/>
                        </a:rPr>
                        <a:t>Защита прав и законных интересов несовершеннолетних, лиц из числа </a:t>
                      </a:r>
                      <a:r>
                        <a:rPr lang="ru-RU" sz="1200" b="1" u="none" strike="noStrike" dirty="0" smtClean="0">
                          <a:effectLst/>
                          <a:latin typeface="Century" panose="02040604050505020304" pitchFamily="18" charset="0"/>
                        </a:rPr>
                        <a:t>детей-сирот </a:t>
                      </a:r>
                      <a:r>
                        <a:rPr lang="ru-RU" sz="1200" b="1" u="none" strike="noStrike" dirty="0">
                          <a:effectLst/>
                          <a:latin typeface="Century" panose="02040604050505020304" pitchFamily="18" charset="0"/>
                        </a:rPr>
                        <a:t>и детей, оставшихся без попечения родителей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" panose="02040604050505020304" pitchFamily="18" charset="0"/>
                        </a:rPr>
                        <a:t>18 852</a:t>
                      </a:r>
                      <a:r>
                        <a:rPr lang="ru-RU" sz="1200" b="1" baseline="0" dirty="0" smtClean="0"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Century" panose="02040604050505020304" pitchFamily="18" charset="0"/>
                        </a:rPr>
                        <a:t>915,00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12 939 721,35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Century" panose="02040604050505020304" pitchFamily="18" charset="0"/>
                        </a:rPr>
                        <a:t>Обеспечение сохранности жилых помещений, закрепленных за детьми-сиротами и детьми, оставшимися без попечения родителей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18 000,00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10 500,00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и осуществление деятельности по опеке и попечительству, выплата ежемесячных денежных средств на содержание и проезд ребенка, переданного на воспитание в семью опекуна (попечителя), приемную семью, вознаграждения приемным родителям, подготовку лиц, желающих принять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воспитание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свою семью ребенка, оставшегося без попечения родителей (организация и осуществление деятельности по опеке и попечительству)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625 232,00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625 232,00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321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19" y="116634"/>
          <a:ext cx="8640960" cy="652681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5970120"/>
                <a:gridCol w="1335420"/>
                <a:gridCol w="1335420"/>
              </a:tblGrid>
              <a:tr h="11476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и осуществление деятельности по опеке и попечительству, выплата ежемесячных денежных средств на содержание и проезд ребенка, переданного на воспитание в семью опекуна (попечителя), приемную семью, вознаграждения приемным родителям, подготовку лиц, желающих принять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воспитание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свою семью ребенка, оставшегося без попечения родителей (организация и осуществление деятельности по опеке и попечительству)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28 000,00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28 000,00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1476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и осуществление деятельности по опеке и попечительству, выплата ежемесячных денежных средств на содержание и проезд ребенка, переданного на воспитание в семью опекуна (попечителя), приемную семью, вознаграждения приемным родителям, подготовку лиц, желающих принять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воспитание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свою семью ребенка, оставшегося без попечения родителей (организация и осуществление деятельности по опеке и попечительству)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13 447 668,00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 7 541 974,35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633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Century" panose="02040604050505020304" pitchFamily="18" charset="0"/>
                        </a:rPr>
                        <a:t>Обеспечение предоставления жилых помещений детям-сиротам и детям, оставшимся без попечения родителей, лицам из их числа по договорам найма  специализированных жилых помещений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4 734 015,00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4 734 015,00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5787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поддержка многодетных семей, реализация мероприятий, направленных на повышение социального статуса семьи и укрепление семейных ценностей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117 313,63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100 554,54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415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effectLst/>
                          <a:latin typeface="Century" panose="02040604050505020304" pitchFamily="18" charset="0"/>
                        </a:rPr>
                        <a:t>Выплата  единовременного пособия при всех формах устройства детей, лишенных родительского попечения, в семью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entury" panose="02040604050505020304" pitchFamily="18" charset="0"/>
                        </a:rPr>
                        <a:t>117 313,63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100 554,54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9760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Социальная защита населения, имеющего льготный статус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" panose="02040604050505020304" pitchFamily="18" charset="0"/>
                        </a:rPr>
                        <a:t>1 779 700,00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1 776 771,75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995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Выплата муниципальных пенсий (доплат к государственным пенсиям)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1 779 700,00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1 776 771,75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7684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мер по улучшению положения граждан пожилого возраста, повышению степени их социальной защищенности, активизации участия пожилых людей в жизни общества, созданию условий для повышения качества жизни пожилых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28 500,00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28 500,00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3891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Мероприятия по организации работы, направленной на социальную поддержку и помощь ветеранам и гражданам пожилого возраста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28 500,00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28 500,00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415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Осуществление муниципальной поддержки граждан в улучшении жилищных условий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" panose="02040604050505020304" pitchFamily="18" charset="0"/>
                        </a:rPr>
                        <a:t>856 516,50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</a:rPr>
                        <a:t>856 516,50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3891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Реализация мероприятий по обеспечению жильем молодых семей за счет средств местного бюджета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856 516,50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856 516,50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</a:tr>
              <a:tr h="19760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Century" panose="020406040505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Century" panose="02040604050505020304" pitchFamily="18" charset="0"/>
                        </a:rPr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entury" panose="02040604050505020304" pitchFamily="18" charset="0"/>
                          <a:ea typeface="Calibri"/>
                          <a:cs typeface="Times New Roman" panose="02020603050405020304" pitchFamily="18" charset="0"/>
                        </a:rPr>
                        <a:t>109 703 337,41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entury" panose="02040604050505020304" pitchFamily="18" charset="0"/>
                        </a:rPr>
                        <a:t>101 799 198,36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entury" panose="020406040505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712283"/>
              </p:ext>
            </p:extLst>
          </p:nvPr>
        </p:nvGraphicFramePr>
        <p:xfrm>
          <a:off x="1043608" y="1988840"/>
          <a:ext cx="7191810" cy="3519497"/>
        </p:xfrm>
        <a:graphic>
          <a:graphicData uri="http://schemas.openxmlformats.org/drawingml/2006/table">
            <a:tbl>
              <a:tblPr firstRow="1" firstCol="1" bandRow="1" bandCol="1">
                <a:tableStyleId>{16D9F66E-5EB9-4882-86FB-DCBF35E3C3E4}</a:tableStyleId>
              </a:tblPr>
              <a:tblGrid>
                <a:gridCol w="4671530"/>
                <a:gridCol w="1224136"/>
                <a:gridCol w="1296144"/>
              </a:tblGrid>
              <a:tr h="271224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Направление расходов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Утверждено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Исполнено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8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CC00FF"/>
                          </a:solidFill>
                          <a:latin typeface="Times New Roman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838</a:t>
                      </a:r>
                      <a:r>
                        <a:rPr lang="ru-RU" sz="1400" b="0" baseline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167,00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774 160,22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8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Обеспечение деятельности руководителя контрольно-счетного органа муниципального образования и его заместителей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590 061,01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590 061,01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87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CC00FF"/>
                          </a:solidFill>
                          <a:latin typeface="Times New Roman"/>
                        </a:rPr>
                        <a:t>Информационное обеспечение деятельности органов местного самоуправления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78 608,00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78 608,00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1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Реализация переданных полномочий по решению отдельных вопросов местного значения поселений в соответствии с заключенными соглашениями в части осуществления внешнего муниципального </a:t>
                      </a: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 финансового </a:t>
                      </a:r>
                      <a:r>
                        <a:rPr lang="ru-RU" sz="1400" b="0" dirty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контроля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317 700,00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317 700,00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9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Резервный фонд местной администрации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167 858,00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167 858,00</a:t>
                      </a:r>
                      <a:endParaRPr lang="ru-RU" sz="1400" b="0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1 992</a:t>
                      </a:r>
                      <a:r>
                        <a:rPr lang="ru-RU" sz="1400" b="1" baseline="0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 394,01</a:t>
                      </a:r>
                      <a:endParaRPr lang="ru-RU" sz="1400" b="1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C00FF"/>
                          </a:solidFill>
                          <a:effectLst/>
                          <a:latin typeface="Century" panose="02040604050505020304" pitchFamily="18" charset="0"/>
                        </a:rPr>
                        <a:t>1 928 387,23</a:t>
                      </a:r>
                      <a:endParaRPr lang="ru-RU" sz="1400" b="1" dirty="0">
                        <a:solidFill>
                          <a:srgbClr val="CC00FF"/>
                        </a:solidFill>
                        <a:effectLst/>
                        <a:latin typeface="Century" panose="020406040505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224136"/>
          </a:xfrm>
        </p:spPr>
        <p:txBody>
          <a:bodyPr>
            <a:normAutofit/>
          </a:bodyPr>
          <a:lstStyle/>
          <a:p>
            <a:r>
              <a:rPr lang="ru-RU" sz="3100" b="1" cap="all" dirty="0" smtClean="0">
                <a:solidFill>
                  <a:srgbClr val="CC00FF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Непрограммная </a:t>
            </a:r>
            <a:r>
              <a:rPr lang="ru-RU" sz="3100" b="1" cap="all" dirty="0">
                <a:solidFill>
                  <a:srgbClr val="CC00FF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расходов </a:t>
            </a:r>
            <a:r>
              <a:rPr lang="ru-RU" sz="3100" b="1" cap="all" dirty="0" smtClean="0">
                <a:solidFill>
                  <a:srgbClr val="CC00FF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</a:t>
            </a:r>
            <a:endParaRPr lang="ru-RU" sz="3100" dirty="0">
              <a:solidFill>
                <a:srgbClr val="CC00FF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62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1"/>
            <a:ext cx="7408333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entury" panose="020406040505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dirty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исполнен с </a:t>
            </a:r>
            <a:r>
              <a:rPr lang="ru-RU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дефицитом </a:t>
            </a:r>
            <a:r>
              <a:rPr lang="ru-RU" dirty="0" smtClean="0">
                <a:solidFill>
                  <a:srgbClr val="0000FF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dirty="0" smtClean="0">
                <a:solidFill>
                  <a:srgbClr val="0000FF"/>
                </a:solidFill>
                <a:latin typeface="Century" panose="02040604050505020304" pitchFamily="18" charset="0"/>
              </a:rPr>
              <a:t>1 510 338,01 </a:t>
            </a:r>
            <a:r>
              <a:rPr lang="ru-RU" dirty="0" smtClean="0">
                <a:solidFill>
                  <a:srgbClr val="0000FF"/>
                </a:solidFill>
                <a:latin typeface="Century" panose="02040604050505020304" pitchFamily="18" charset="0"/>
              </a:rPr>
              <a:t>руб.</a:t>
            </a:r>
            <a:endParaRPr lang="ru-RU" dirty="0">
              <a:solidFill>
                <a:srgbClr val="0000FF"/>
              </a:solidFill>
              <a:latin typeface="Century" panose="020406040505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01.01.2019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задолженность по муниципальному долгу в бюджете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отсутствует. В отчетном периоде бюджетные кредиты не получались и не гасились.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отсутствием претендентов на получение муниципальных гарантий муниципальные гарантии в текущем году не предоставлялись. Долг по муниципальным гарантиям по состоянию на </a:t>
            </a:r>
            <a:r>
              <a:rPr lang="ru-RU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01.01.2019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отсутствует.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Century" panose="02040604050505020304" pitchFamily="18" charset="0"/>
              </a:rPr>
              <a:t>ИСТОЧНИКИ ВНУТРЕННЕГО </a:t>
            </a:r>
            <a:r>
              <a:rPr lang="ru-RU" sz="24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ФИНАНСИРОВАНИЯ ДЕФИЦИТА </a:t>
            </a:r>
            <a:r>
              <a:rPr lang="ru-RU" sz="2400" b="1" dirty="0">
                <a:solidFill>
                  <a:srgbClr val="0000FF"/>
                </a:solidFill>
                <a:latin typeface="Century" panose="02040604050505020304" pitchFamily="18" charset="0"/>
              </a:rPr>
              <a:t>БЮДЖЕТА МУНИЦИПАЛЬНОГО </a:t>
            </a:r>
            <a:r>
              <a:rPr lang="ru-RU" sz="2400" b="1" dirty="0" smtClean="0">
                <a:solidFill>
                  <a:srgbClr val="0000FF"/>
                </a:solidFill>
                <a:latin typeface="Century" panose="02040604050505020304" pitchFamily="18" charset="0"/>
              </a:rPr>
              <a:t>РАЙОНА</a:t>
            </a:r>
            <a:endParaRPr lang="ru-RU" sz="4800" dirty="0">
              <a:solidFill>
                <a:srgbClr val="0000FF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46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196752"/>
            <a:ext cx="8352928" cy="4896544"/>
          </a:xfrm>
        </p:spPr>
        <p:txBody>
          <a:bodyPr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242440  </a:t>
            </a:r>
            <a:r>
              <a:rPr lang="ru-RU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г.Севск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Р.Люксембург,50.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тел./факс 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(483 56) 9-10-82</a:t>
            </a: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E-mail:fin_upr@mail.ru</a:t>
            </a:r>
            <a:endParaRPr lang="ru-RU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419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1"/>
            <a:ext cx="7408333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u="wavyHeavy" spc="300" dirty="0" smtClean="0">
                <a:solidFill>
                  <a:srgbClr val="9933FF"/>
                </a:solidFill>
                <a:latin typeface="Georgia" panose="02040502050405020303" pitchFamily="18" charset="0"/>
              </a:rPr>
              <a:t>СПАСИБО ЗА ВНИМАНИЕ !</a:t>
            </a:r>
            <a:endParaRPr lang="ru-RU" sz="6000" b="1" i="1" u="wavyHeavy" spc="300" dirty="0">
              <a:solidFill>
                <a:srgbClr val="9933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2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395536" y="1340768"/>
            <a:ext cx="2416340" cy="244827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ДОТАЦИИ - </a:t>
            </a:r>
            <a:r>
              <a:rPr lang="ru-RU" sz="1400" dirty="0" smtClean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редоставляются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419872" y="764704"/>
            <a:ext cx="2376264" cy="259228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СУБВЕНЦИИ -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финансирование «переданных» другим публично-правовым образованиям полномочий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243704" y="2060848"/>
            <a:ext cx="2720784" cy="22322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СУБСИДИИ -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условиях долевого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835696" y="4005064"/>
            <a:ext cx="4392488" cy="24734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b="1" dirty="0">
                <a:solidFill>
                  <a:prstClr val="black"/>
                </a:solidFill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52296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1331640" y="1340768"/>
            <a:ext cx="1728192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ДЕФИЦИТ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5903842" y="1052736"/>
            <a:ext cx="1908518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ПРОФИЦИТ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390411" y="2996952"/>
            <a:ext cx="709228" cy="18722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483768" y="3429000"/>
            <a:ext cx="720080" cy="14401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940152" y="2780928"/>
            <a:ext cx="792088" cy="20882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ДОХОДЫ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236296" y="3140968"/>
            <a:ext cx="648072" cy="17281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РАСХОДЫ</a:t>
            </a:r>
            <a:endParaRPr lang="ru-RU" dirty="0"/>
          </a:p>
        </p:txBody>
      </p:sp>
      <p:pic>
        <p:nvPicPr>
          <p:cNvPr id="11" name="Picture 4" descr="C:\Users\econ11\Desktop\Для презентации\naklejka-lyudej-na-dengi-kosty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2564904"/>
            <a:ext cx="187220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Блок-схема: процесс 12"/>
          <p:cNvSpPr/>
          <p:nvPr/>
        </p:nvSpPr>
        <p:spPr>
          <a:xfrm>
            <a:off x="1115616" y="5409340"/>
            <a:ext cx="2520280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превышение расходов бюджета над его доходами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580112" y="5445224"/>
            <a:ext cx="2592288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превышение доходов бюджета над его расходами</a:t>
            </a:r>
          </a:p>
        </p:txBody>
      </p:sp>
    </p:spTree>
    <p:extLst>
      <p:ext uri="{BB962C8B-B14F-4D97-AF65-F5344CB8AC3E}">
        <p14:creationId xmlns:p14="http://schemas.microsoft.com/office/powerpoint/2010/main" val="1419930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Century" pitchFamily="18" charset="0"/>
              </a:rPr>
              <a:t/>
            </a:r>
            <a:br>
              <a:rPr lang="ru-RU" sz="3100" b="1" dirty="0" smtClean="0">
                <a:latin typeface="Century" pitchFamily="18" charset="0"/>
              </a:rPr>
            </a:br>
            <a:r>
              <a:rPr lang="ru-RU" sz="3100" b="1" dirty="0" smtClean="0">
                <a:latin typeface="Century" pitchFamily="18" charset="0"/>
              </a:rPr>
              <a:t/>
            </a:r>
            <a:br>
              <a:rPr lang="ru-RU" sz="3100" b="1" dirty="0" smtClean="0">
                <a:latin typeface="Century" pitchFamily="18" charset="0"/>
              </a:rPr>
            </a:br>
            <a:r>
              <a:rPr lang="ru-RU" sz="3100" b="1" dirty="0" smtClean="0">
                <a:solidFill>
                  <a:srgbClr val="9900CC"/>
                </a:solidFill>
                <a:latin typeface="Century" pitchFamily="18" charset="0"/>
              </a:rPr>
              <a:t>Основные характеристики бюджета</a:t>
            </a:r>
            <a:br>
              <a:rPr lang="ru-RU" sz="3100" b="1" dirty="0" smtClean="0">
                <a:solidFill>
                  <a:srgbClr val="9900CC"/>
                </a:solidFill>
                <a:latin typeface="Century" pitchFamily="18" charset="0"/>
              </a:rPr>
            </a:br>
            <a:r>
              <a:rPr lang="ru-RU" sz="3100" b="1" dirty="0" err="1" smtClean="0">
                <a:solidFill>
                  <a:srgbClr val="9900CC"/>
                </a:solidFill>
                <a:latin typeface="Century" pitchFamily="18" charset="0"/>
              </a:rPr>
              <a:t>Севского</a:t>
            </a:r>
            <a:r>
              <a:rPr lang="ru-RU" sz="3100" b="1" dirty="0" smtClean="0">
                <a:solidFill>
                  <a:srgbClr val="9900CC"/>
                </a:solidFill>
                <a:latin typeface="Century" pitchFamily="18" charset="0"/>
              </a:rPr>
              <a:t> муниципального района за 2018 год</a:t>
            </a:r>
            <a:r>
              <a:rPr lang="ru-RU" dirty="0" smtClean="0">
                <a:solidFill>
                  <a:srgbClr val="9900CC"/>
                </a:solidFill>
                <a:latin typeface="Century" pitchFamily="18" charset="0"/>
              </a:rPr>
              <a:t/>
            </a:r>
            <a:br>
              <a:rPr lang="ru-RU" dirty="0" smtClean="0">
                <a:solidFill>
                  <a:srgbClr val="9900CC"/>
                </a:solidFill>
                <a:latin typeface="Century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9" y="1772816"/>
            <a:ext cx="8568952" cy="4824536"/>
          </a:xfrm>
        </p:spPr>
        <p:txBody>
          <a:bodyPr/>
          <a:lstStyle/>
          <a:p>
            <a:pPr algn="just">
              <a:buNone/>
            </a:pPr>
            <a:endParaRPr lang="ru-RU" dirty="0">
              <a:latin typeface="Century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2060848"/>
            <a:ext cx="14401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" pitchFamily="18" charset="0"/>
              </a:rPr>
              <a:t>Утверждено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" pitchFamily="18" charset="0"/>
              </a:rPr>
              <a:t>бюджетных</a:t>
            </a:r>
          </a:p>
          <a:p>
            <a:pPr algn="ctr"/>
            <a:r>
              <a:rPr lang="ru-RU" sz="1400" b="1" dirty="0" err="1" smtClean="0">
                <a:solidFill>
                  <a:schemeClr val="tx1"/>
                </a:solidFill>
                <a:latin typeface="Century" pitchFamily="18" charset="0"/>
              </a:rPr>
              <a:t>ассиновганий</a:t>
            </a:r>
            <a:r>
              <a:rPr lang="ru-RU" sz="1400" b="1" dirty="0" smtClean="0">
                <a:solidFill>
                  <a:schemeClr val="tx1"/>
                </a:solidFill>
                <a:latin typeface="Century" pitchFamily="18" charset="0"/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" pitchFamily="18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2060848"/>
            <a:ext cx="136815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" pitchFamily="18" charset="0"/>
              </a:rPr>
              <a:t>Исполнено,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" pitchFamily="18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2060848"/>
            <a:ext cx="15121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" pitchFamily="18" charset="0"/>
              </a:rPr>
              <a:t>%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" pitchFamily="18" charset="0"/>
              </a:rPr>
              <a:t>исполнения</a:t>
            </a:r>
            <a:endParaRPr lang="ru-RU" sz="14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2060848"/>
            <a:ext cx="158417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" pitchFamily="18" charset="0"/>
              </a:rPr>
              <a:t>Неисполненные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" pitchFamily="18" charset="0"/>
              </a:rPr>
              <a:t>назначения,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Century" pitchFamily="18" charset="0"/>
              </a:rPr>
              <a:t>рублей</a:t>
            </a:r>
            <a:endParaRPr lang="ru-RU" sz="1400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67544" y="35010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entury" pitchFamily="18" charset="0"/>
              </a:rPr>
              <a:t>доходы</a:t>
            </a:r>
            <a:endParaRPr lang="ru-RU" sz="1200" b="1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67544" y="4437112"/>
            <a:ext cx="10504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entury" pitchFamily="18" charset="0"/>
              </a:rPr>
              <a:t>расходы</a:t>
            </a:r>
            <a:endParaRPr lang="ru-RU" sz="1200" b="1" dirty="0">
              <a:solidFill>
                <a:schemeClr val="tx1"/>
              </a:solidFill>
              <a:latin typeface="Century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67544" y="5301208"/>
            <a:ext cx="151216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entury" pitchFamily="18" charset="0"/>
              </a:rPr>
              <a:t>дефицит (-)</a:t>
            </a:r>
          </a:p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Century" pitchFamily="18" charset="0"/>
              </a:rPr>
              <a:t>профицит</a:t>
            </a:r>
            <a:r>
              <a:rPr lang="ru-RU" sz="1200" b="1" dirty="0" smtClean="0">
                <a:solidFill>
                  <a:schemeClr val="tx1"/>
                </a:solidFill>
                <a:latin typeface="Century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Century" pitchFamily="18" charset="0"/>
              </a:rPr>
              <a:t>(</a:t>
            </a:r>
            <a:r>
              <a:rPr lang="ru-RU" sz="1200" dirty="0" smtClean="0">
                <a:solidFill>
                  <a:schemeClr val="tx1"/>
                </a:solidFill>
              </a:rPr>
              <a:t>+)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1691680" y="3356992"/>
            <a:ext cx="1368152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296846001,60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магнитный диск 17"/>
          <p:cNvSpPr/>
          <p:nvPr/>
        </p:nvSpPr>
        <p:spPr>
          <a:xfrm>
            <a:off x="1835696" y="5517232"/>
            <a:ext cx="1224136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534036,98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5220072" y="3356992"/>
            <a:ext cx="1512168" cy="64807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95,89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магнитный диск 19"/>
          <p:cNvSpPr/>
          <p:nvPr/>
        </p:nvSpPr>
        <p:spPr>
          <a:xfrm>
            <a:off x="5220072" y="4293096"/>
            <a:ext cx="1512168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96,22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магнитный диск 20"/>
          <p:cNvSpPr/>
          <p:nvPr/>
        </p:nvSpPr>
        <p:spPr>
          <a:xfrm>
            <a:off x="3491880" y="3356992"/>
            <a:ext cx="1368152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284638314,42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магнитный диск 21"/>
          <p:cNvSpPr/>
          <p:nvPr/>
        </p:nvSpPr>
        <p:spPr>
          <a:xfrm>
            <a:off x="7092280" y="3356992"/>
            <a:ext cx="1584176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-965257,14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магнитный диск 22"/>
          <p:cNvSpPr/>
          <p:nvPr/>
        </p:nvSpPr>
        <p:spPr>
          <a:xfrm>
            <a:off x="3491880" y="5517232"/>
            <a:ext cx="1368152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1510338,01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магнитный диск 23"/>
          <p:cNvSpPr/>
          <p:nvPr/>
        </p:nvSpPr>
        <p:spPr>
          <a:xfrm>
            <a:off x="7092280" y="4293096"/>
            <a:ext cx="1584176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-1709132,27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магнитный диск 24"/>
          <p:cNvSpPr/>
          <p:nvPr/>
        </p:nvSpPr>
        <p:spPr>
          <a:xfrm>
            <a:off x="3491880" y="4293096"/>
            <a:ext cx="1368152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286148652,43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магнитный диск 25"/>
          <p:cNvSpPr/>
          <p:nvPr/>
        </p:nvSpPr>
        <p:spPr>
          <a:xfrm>
            <a:off x="1691680" y="4293096"/>
            <a:ext cx="1368152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297380038,58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8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C00FF"/>
                </a:solidFill>
              </a:rPr>
              <a:t>Основные параметры исполнения бюджета</a:t>
            </a:r>
            <a:br>
              <a:rPr lang="ru-RU" sz="2800" b="1" dirty="0" smtClean="0">
                <a:solidFill>
                  <a:srgbClr val="CC00FF"/>
                </a:solidFill>
              </a:rPr>
            </a:br>
            <a:r>
              <a:rPr lang="ru-RU" sz="2800" b="1" dirty="0" err="1" smtClean="0">
                <a:solidFill>
                  <a:srgbClr val="CC00FF"/>
                </a:solidFill>
              </a:rPr>
              <a:t>Севского</a:t>
            </a:r>
            <a:r>
              <a:rPr lang="ru-RU" sz="2800" b="1" dirty="0" smtClean="0">
                <a:solidFill>
                  <a:srgbClr val="CC00FF"/>
                </a:solidFill>
              </a:rPr>
              <a:t> муниципального района за </a:t>
            </a:r>
            <a:r>
              <a:rPr lang="ru-RU" sz="2800" b="1" dirty="0" smtClean="0">
                <a:solidFill>
                  <a:srgbClr val="CC00FF"/>
                </a:solidFill>
              </a:rPr>
              <a:t>2018 </a:t>
            </a:r>
            <a:r>
              <a:rPr lang="ru-RU" sz="2800" b="1" dirty="0" smtClean="0">
                <a:solidFill>
                  <a:srgbClr val="CC00FF"/>
                </a:solidFill>
              </a:rPr>
              <a:t>год</a:t>
            </a:r>
            <a:endParaRPr lang="ru-RU" sz="2800" dirty="0">
              <a:solidFill>
                <a:srgbClr val="CC00FF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395536" y="2132856"/>
            <a:ext cx="1656184" cy="12241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Налоговый</a:t>
            </a:r>
          </a:p>
          <a:p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-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62 876 014,11 руб.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95536" y="3429000"/>
            <a:ext cx="1656184" cy="122413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</a:t>
            </a:r>
          </a:p>
          <a:p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–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11 474 589,14 руб.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95536" y="4725144"/>
            <a:ext cx="1656184" cy="12961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210 217 711,17 руб.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916832"/>
            <a:ext cx="504056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284 638 314,42 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916832"/>
            <a:ext cx="576064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-286 148 652,43 руб.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1772816"/>
            <a:ext cx="2808312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–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30 077 323,46 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 –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509 338,00 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правоохранительная деятельность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1 851 983,59 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–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22 789 330,38 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хозяйство –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1 951 623,22 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–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181 168 057,86 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 –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28 105 642,60	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 –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17 527 665,21	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–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1379688,11	руб.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характера-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788 000,00  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2555776" y="3284984"/>
            <a:ext cx="2520280" cy="136815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</a:p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125413" y="1268413"/>
          <a:ext cx="6161087" cy="542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800" b="1" i="1" dirty="0" err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800" b="1" i="1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sz="2800" b="1" i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  <a:endParaRPr lang="ru-RU" sz="2800" b="1" i="1" dirty="0">
              <a:solidFill>
                <a:srgbClr val="CC00FF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95536" y="1844824"/>
            <a:ext cx="1584176" cy="9361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95536" y="3284984"/>
            <a:ext cx="1512168" cy="100811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95536" y="4941168"/>
            <a:ext cx="1584176" cy="864096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123728" y="1556792"/>
            <a:ext cx="3960440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 flipH="1">
            <a:off x="2123728" y="3140968"/>
            <a:ext cx="3960440" cy="14401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  </a:r>
            <a:endParaRPr lang="ru-RU" sz="14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123728" y="4797152"/>
            <a:ext cx="3960440" cy="1080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6660232" y="1285860"/>
          <a:ext cx="2160240" cy="343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5364088" y="1988840"/>
          <a:ext cx="352839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0195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3561</TotalTime>
  <Words>5088</Words>
  <Application>Microsoft Office PowerPoint</Application>
  <PresentationFormat>Экран (4:3)</PresentationFormat>
  <Paragraphs>997</Paragraphs>
  <Slides>46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Волна</vt:lpstr>
      <vt:lpstr>АДМИНИСТРАЦИЯ  СЕВСКОГО МУНИЦИПАЛЬНОГО РАЙОНА</vt:lpstr>
      <vt:lpstr>    УВАЖАЕМЫЕ ЖИТЕЛИ ГОРОДА  СЕВСКА !</vt:lpstr>
      <vt:lpstr>Презентация PowerPoint</vt:lpstr>
      <vt:lpstr>Основные понятия</vt:lpstr>
      <vt:lpstr>Презентация PowerPoint</vt:lpstr>
      <vt:lpstr> </vt:lpstr>
      <vt:lpstr>  Основные характеристики бюджета Севского муниципального района за 2018 год  </vt:lpstr>
      <vt:lpstr>Основные параметры исполнения бюджета Севского муниципального района за 2018 год</vt:lpstr>
      <vt:lpstr>Структура доходов бюджета Севского муниципального района</vt:lpstr>
      <vt:lpstr>Презентация PowerPoint</vt:lpstr>
      <vt:lpstr>Презентация PowerPoint</vt:lpstr>
      <vt:lpstr>Презентация PowerPoint</vt:lpstr>
      <vt:lpstr>Структура налоговых и неналоговых доходов бюджета Севского муниципального района за 2018 год в сравнении с прошлым периодом</vt:lpstr>
      <vt:lpstr>Структура налоговых и неналоговых доходов за 2018 год</vt:lpstr>
      <vt:lpstr>Основные понятия Как детализируются расходы?</vt:lpstr>
      <vt:lpstr>Структура расходов бюджета Севского муниципального района  за 2018 год</vt:lpstr>
      <vt:lpstr> РАСХОДЫ БЮДЖЕТА Расходы бюджета – выплачиваемые из бюджета денежные средства </vt:lpstr>
      <vt:lpstr>Структура расходов бюджета Севского муниципального района за 2018 год</vt:lpstr>
      <vt:lpstr>Презентация PowerPoint</vt:lpstr>
      <vt:lpstr>Раздел «Общегосударственные расходы»</vt:lpstr>
      <vt:lpstr>  Разделы «НАЦИОНАЛЬНАЯ ОБОРОНА» и «НАЦИОНАЛЬНАЯ БЕЗОПАСНОСТЬ И ПРАВООХРАНИТЕЛЬНАЯ ДЕЯТЕЛЬНОСТЬ»  </vt:lpstr>
      <vt:lpstr>Разделы «НАЦИОНАЛЬНАЯ ЭКОНОМИКА» и «ЖИЛИЩНО-КОММУНАЛЬНОЕ ХОЗЯЙСТВО»  </vt:lpstr>
      <vt:lpstr>Расходы на социально-культурную сферу</vt:lpstr>
      <vt:lpstr>Презентация PowerPoint</vt:lpstr>
      <vt:lpstr>МЕЖБЮДЖЕТНЫЕ ТРАНСФЕРТЫ ОБЩЕГО ХАРАКТЕРА БЮДЖЕТАМ БЮДЖЕТНОЙ СИСТЕМЫ РОССИЙСКОЙ ФЕДЕРАЦИИ</vt:lpstr>
      <vt:lpstr>Бюджет Севского муниципального района - программный бюджет </vt:lpstr>
      <vt:lpstr>Структура расходов  программного бюджета</vt:lpstr>
      <vt:lpstr>Муниципальная программа «Развитие образования Севского муниципального района» </vt:lpstr>
      <vt:lpstr>Структура муниципальных программ</vt:lpstr>
      <vt:lpstr>Реализации муниципальной программы «Развитие образования Севского муниципального района» (2018-2020 годы)</vt:lpstr>
      <vt:lpstr>Презентация PowerPoint</vt:lpstr>
      <vt:lpstr>Муниципальная программа «Управление муниципальными финансами Севского муниципального района»</vt:lpstr>
      <vt:lpstr>Реализации муниципальной программы   «Управление муниципальными финансами Севского муниципального района»  (2018-2020 годы)</vt:lpstr>
      <vt:lpstr>Муниципальная программа «Реализация       полномочий высшего исполнительного органа  местного самоуправления»</vt:lpstr>
      <vt:lpstr>Презентация PowerPoint</vt:lpstr>
      <vt:lpstr>Реализации муниципальной программы   «Реализация полномочий высшего исполнительного органа местного самоуправления» (2018-2020 годы)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Непрограммная часть расходов бюджета</vt:lpstr>
      <vt:lpstr>ИСТОЧНИКИ ВНУТРЕННЕГО ФИНАНСИРОВАНИЯ ДЕФИЦИТА БЮДЖЕТА МУНИЦИПАЛЬНОГО РАЙОНА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 СЕВСКОГО МУНИЦИПАЛЬНОГО РАЙОНА</dc:title>
  <dc:creator>User</dc:creator>
  <cp:lastModifiedBy>User</cp:lastModifiedBy>
  <cp:revision>382</cp:revision>
  <cp:lastPrinted>2018-04-30T03:45:45Z</cp:lastPrinted>
  <dcterms:created xsi:type="dcterms:W3CDTF">2017-11-28T13:22:12Z</dcterms:created>
  <dcterms:modified xsi:type="dcterms:W3CDTF">2019-06-14T05:46:04Z</dcterms:modified>
</cp:coreProperties>
</file>