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omments/comment1.xml" ContentType="application/vnd.openxmlformats-officedocument.presentationml.comment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8" r:id="rId12"/>
    <p:sldId id="291" r:id="rId13"/>
    <p:sldId id="270" r:id="rId14"/>
    <p:sldId id="292" r:id="rId15"/>
    <p:sldId id="267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_1" initials="u" lastIdx="1" clrIdx="0">
    <p:extLst>
      <p:ext uri="{19B8F6BF-5375-455C-9EA6-DF929625EA0E}">
        <p15:presenceInfo xmlns:p15="http://schemas.microsoft.com/office/powerpoint/2012/main" xmlns="" userId="user_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0" autoAdjust="0"/>
    <p:restoredTop sz="94682" autoAdjust="0"/>
  </p:normalViewPr>
  <p:slideViewPr>
    <p:cSldViewPr>
      <p:cViewPr varScale="1">
        <p:scale>
          <a:sx n="65" d="100"/>
          <a:sy n="65" d="100"/>
        </p:scale>
        <p:origin x="-13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8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49309370809071"/>
          <c:y val="3.3688907561807799E-2"/>
          <c:w val="0.64420770817226458"/>
          <c:h val="0.82564886380922764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301174,9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B0-4FFA-BFFE-0466378BD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301174.90000000002</c:v>
                </c:pt>
                <c:pt idx="1">
                  <c:v>301174.90000000002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EB0-4FFA-BFFE-0466378BDD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 год2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pPr>
                      <a:defRPr sz="1500" baseline="0"/>
                    </a:pPr>
                    <a:r>
                      <a:rPr lang="en-US" dirty="0"/>
                      <a:t>437267,7</a:t>
                    </a:r>
                  </a:p>
                  <a:p>
                    <a:pPr>
                      <a:defRPr sz="1500" baseline="0"/>
                    </a:pPr>
                    <a:endParaRPr lang="en-US" dirty="0"/>
                  </a:p>
                </c:rich>
              </c:tx>
              <c:spPr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6825342948536106E-2"/>
                      <c:h val="8.32382704691812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CEB0-4FFA-BFFE-0466378BDDD8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500" baseline="0"/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437267.7</c:v>
                </c:pt>
                <c:pt idx="1">
                  <c:v>437267.7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EB0-4FFA-BFFE-0466378BDDD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 год</c:v>
                </c:pt>
              </c:strCache>
            </c:strRef>
          </c:tx>
          <c:dLbls>
            <c:dLbl>
              <c:idx val="0"/>
              <c:layout>
                <c:manualLayout>
                  <c:x val="-1.2585949274164841E-2"/>
                  <c:y val="0.1987120515179395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B0-4FFA-BFFE-0466378BDDD8}"/>
                </c:ext>
              </c:extLst>
            </c:dLbl>
            <c:dLbl>
              <c:idx val="1"/>
              <c:layout>
                <c:manualLayout>
                  <c:x val="1.5732436592706051E-3"/>
                  <c:y val="0.1582336706531739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B0-4FFA-BFFE-0466378BDD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Дефицит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261194</c:v>
                </c:pt>
                <c:pt idx="1">
                  <c:v>261194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EB0-4FFA-BFFE-0466378BDDD8}"/>
            </c:ext>
          </c:extLst>
        </c:ser>
        <c:dLbls/>
        <c:axId val="98998144"/>
        <c:axId val="98999680"/>
      </c:barChart>
      <c:catAx>
        <c:axId val="98998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98999680"/>
        <c:crosses val="autoZero"/>
        <c:auto val="1"/>
        <c:lblAlgn val="ctr"/>
        <c:lblOffset val="100"/>
      </c:catAx>
      <c:valAx>
        <c:axId val="98999680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989981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376773547942969"/>
          <c:y val="0.34679744148816716"/>
          <c:w val="0.19594721189110759"/>
          <c:h val="0.30640511702366585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X val="30"/>
      <c:perspective val="30"/>
    </c:view3D>
    <c:plotArea>
      <c:layout/>
      <c:pie3DChart>
        <c:varyColors val="1"/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2020 год</a:t>
            </a:r>
          </a:p>
        </c:rich>
      </c:tx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spPr>
            <a:effectLst/>
          </c:spPr>
          <c:explosion val="33"/>
          <c:dPt>
            <c:idx val="1"/>
            <c:spPr>
              <a:gradFill rotWithShape="1">
                <a:gsLst>
                  <a:gs pos="0">
                    <a:schemeClr val="accent5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5">
                      <a:shade val="89000"/>
                      <a:lumMod val="9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contourW="19050" prstMaterial="flat">
                <a:bevelT w="63500" h="63500"/>
                <a:contourClr>
                  <a:schemeClr val="accent5">
                    <a:shade val="25000"/>
                    <a:satMod val="180000"/>
                  </a:schemeClr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CAC-4AB9-B114-4F4086BD812C}"/>
              </c:ext>
            </c:extLst>
          </c:dPt>
          <c:dLbls>
            <c:dLbl>
              <c:idx val="1"/>
              <c:layout>
                <c:manualLayout>
                  <c:x val="9.8764740831988065E-2"/>
                  <c:y val="-4.1921431974499462E-2"/>
                </c:manualLayout>
              </c:layout>
              <c:dLblPos val="inEnd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AC-4AB9-B114-4F4086BD81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inEnd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68654.600000000006</c:v>
                </c:pt>
                <c:pt idx="1">
                  <c:v>10507.5</c:v>
                </c:pt>
                <c:pt idx="2">
                  <c:v>222012.79999999999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AC-4AB9-B114-4F4086BD812C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2021 год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.11050973703903515"/>
          <c:y val="0.23497298356616952"/>
          <c:w val="0.88949026296096456"/>
          <c:h val="0.614600718858956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33"/>
          <c:dPt>
            <c:idx val="1"/>
            <c:spPr>
              <a:gradFill rotWithShape="1">
                <a:gsLst>
                  <a:gs pos="0">
                    <a:schemeClr val="accent5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5">
                      <a:shade val="89000"/>
                      <a:lumMod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3F-464B-98E8-C5FED724B37E}"/>
              </c:ext>
            </c:extLst>
          </c:dPt>
          <c:dLbls>
            <c:dLbl>
              <c:idx val="1"/>
              <c:layout>
                <c:manualLayout>
                  <c:x val="0.16296182237278023"/>
                  <c:y val="6.4646012180937573E-2"/>
                </c:manualLayout>
              </c:layout>
              <c:dLblPos val="ctr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3F-464B-98E8-C5FED724B3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dLblPos val="ctr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73372.5</c:v>
                </c:pt>
                <c:pt idx="1">
                  <c:v>17390.099999999995</c:v>
                </c:pt>
                <c:pt idx="2">
                  <c:v>346505.1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93F-464B-98E8-C5FED724B37E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2022</a:t>
            </a:r>
            <a:r>
              <a:rPr lang="ru-RU" baseline="0" dirty="0"/>
              <a:t> </a:t>
            </a:r>
            <a:r>
              <a:rPr lang="ru-RU" dirty="0"/>
              <a:t>год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23292010070055369"/>
          <c:w val="1"/>
          <c:h val="0.695731293903988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explosion val="33"/>
          <c:dPt>
            <c:idx val="1"/>
            <c:spPr>
              <a:gradFill rotWithShape="1">
                <a:gsLst>
                  <a:gs pos="0">
                    <a:schemeClr val="accent5">
                      <a:tint val="96000"/>
                      <a:satMod val="120000"/>
                      <a:lumMod val="120000"/>
                    </a:schemeClr>
                  </a:gs>
                  <a:gs pos="100000">
                    <a:schemeClr val="accent5">
                      <a:shade val="89000"/>
                      <a:lumMod val="90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0800" dist="254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l">
                  <a:rot lat="0" lon="0" rev="6360000"/>
                </a:lightRig>
              </a:scene3d>
              <a:sp3d prstMaterial="flat">
                <a:bevelT w="12700" h="127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22A-417D-9DE3-E8F9DBE9BA45}"/>
              </c:ext>
            </c:extLst>
          </c:dPt>
          <c:dLbls>
            <c:dLbl>
              <c:idx val="1"/>
              <c:layout>
                <c:manualLayout>
                  <c:x val="0.16630707972354075"/>
                  <c:y val="8.502355949884173E-2"/>
                </c:manualLayout>
              </c:layout>
              <c:dLblPos val="ctr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2A-417D-9DE3-E8F9DBE9BA45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77318.399999999994</c:v>
                </c:pt>
                <c:pt idx="1">
                  <c:v>9254.7000000000007</c:v>
                </c:pt>
                <c:pt idx="2">
                  <c:v>174621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22A-417D-9DE3-E8F9DBE9BA45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2020 год</c:v>
                </c:pt>
                <c:pt idx="1">
                  <c:v>Доходы на 2021 год</c:v>
                </c:pt>
                <c:pt idx="2">
                  <c:v>Доходы на 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">
                  <c:v>68654.600000000006</c:v>
                </c:pt>
                <c:pt idx="1">
                  <c:v>73372.5</c:v>
                </c:pt>
                <c:pt idx="2">
                  <c:v>77318.399999999994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34-4546-99DA-8823381E2F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2020 год</c:v>
                </c:pt>
                <c:pt idx="1">
                  <c:v>Доходы на 2021 год</c:v>
                </c:pt>
                <c:pt idx="2">
                  <c:v>Доходы на 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 formatCode="#,##0">
                  <c:v>10507.5</c:v>
                </c:pt>
                <c:pt idx="1">
                  <c:v>17390.099999999995</c:v>
                </c:pt>
                <c:pt idx="2">
                  <c:v>9254.7000000000007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34-4546-99DA-8823381E2FD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 на 2020 год</c:v>
                </c:pt>
                <c:pt idx="1">
                  <c:v>Доходы на 2021 год</c:v>
                </c:pt>
                <c:pt idx="2">
                  <c:v>Доходы на 2022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#,##0">
                  <c:v>222012.79999999999</c:v>
                </c:pt>
                <c:pt idx="1">
                  <c:v>346505.1</c:v>
                </c:pt>
                <c:pt idx="2">
                  <c:v>261194.1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E34-4546-99DA-8823381E2FDB}"/>
            </c:ext>
          </c:extLst>
        </c:ser>
        <c:dLbls/>
        <c:gapWidth val="75"/>
        <c:gapDepth val="75"/>
        <c:shape val="box"/>
        <c:axId val="110767488"/>
        <c:axId val="110777472"/>
        <c:axId val="0"/>
      </c:bar3DChart>
      <c:catAx>
        <c:axId val="11076748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110777472"/>
        <c:crosses val="autoZero"/>
        <c:auto val="1"/>
        <c:lblAlgn val="ctr"/>
        <c:lblOffset val="100"/>
      </c:catAx>
      <c:valAx>
        <c:axId val="110777472"/>
        <c:scaling>
          <c:orientation val="minMax"/>
        </c:scaling>
        <c:axPos val="l"/>
        <c:majorGridlines/>
        <c:minorGridlines/>
        <c:numFmt formatCode="#,##0" sourceLinked="1"/>
        <c:tickLblPos val="nextTo"/>
        <c:txPr>
          <a:bodyPr/>
          <a:lstStyle/>
          <a:p>
            <a:pPr>
              <a:defRPr sz="1000" baseline="0"/>
            </a:pPr>
            <a:endParaRPr lang="ru-RU"/>
          </a:p>
        </c:txPr>
        <c:crossAx val="110767488"/>
        <c:crosses val="autoZero"/>
        <c:crossBetween val="between"/>
      </c:valAx>
    </c:plotArea>
    <c:legend>
      <c:legendPos val="b"/>
      <c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  <a:effectLst>
          <a:innerShdw blurRad="63500" dist="50800" dir="16200000">
            <a:schemeClr val="accent1">
              <a:lumMod val="50000"/>
              <a:alpha val="50000"/>
            </a:schemeClr>
          </a:innerShdw>
        </a:effectLst>
      </c:spPr>
      <c:txPr>
        <a:bodyPr/>
        <a:lstStyle/>
        <a:p>
          <a:pPr>
            <a:defRPr sz="150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2020 год</a:t>
            </a:r>
          </a:p>
        </c:rich>
      </c:tx>
      <c:layout>
        <c:manualLayout>
          <c:xMode val="edge"/>
          <c:yMode val="edge"/>
          <c:x val="1.0758979814664463E-2"/>
          <c:y val="1.8300615568744929E-2"/>
        </c:manualLayout>
      </c:layout>
    </c:title>
    <c:view3D>
      <c:rotX val="30"/>
      <c:rotY val="20"/>
      <c:perspective val="30"/>
    </c:view3D>
    <c:plotArea>
      <c:layout>
        <c:manualLayout>
          <c:layoutTarget val="inner"/>
          <c:xMode val="edge"/>
          <c:yMode val="edge"/>
          <c:x val="6.5843160554658643E-3"/>
          <c:y val="0.26569309517810313"/>
          <c:w val="0.69370111499712428"/>
          <c:h val="0.590298919252336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год</c:v>
                </c:pt>
              </c:strCache>
            </c:strRef>
          </c:tx>
          <c:explosion val="25"/>
          <c:dPt>
            <c:idx val="0"/>
            <c:explosion val="72"/>
            <c:extLst xmlns:c16r2="http://schemas.microsoft.com/office/drawing/2015/06/chart">
              <c:ext xmlns:c16="http://schemas.microsoft.com/office/drawing/2014/chart" uri="{C3380CC4-5D6E-409C-BE32-E72D297353CC}">
                <c16:uniqueId val="{00000000-D2AC-403E-B069-6F335F000BC8}"/>
              </c:ext>
            </c:extLst>
          </c:dPt>
          <c:dLbls>
            <c:dLbl>
              <c:idx val="1"/>
              <c:layout>
                <c:manualLayout>
                  <c:x val="-0.13656294035853933"/>
                  <c:y val="6.04522555963789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AC-403E-B069-6F335F000BC8}"/>
                </c:ext>
              </c:extLst>
            </c:dLbl>
            <c:dLbl>
              <c:idx val="2"/>
              <c:layout>
                <c:manualLayout>
                  <c:x val="-0.11965270584282875"/>
                  <c:y val="-6.14601225579399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AC-403E-B069-6F335F000BC8}"/>
                </c:ext>
              </c:extLst>
            </c:dLbl>
            <c:dLbl>
              <c:idx val="3"/>
              <c:layout>
                <c:manualLayout>
                  <c:x val="-0.11727581959181389"/>
                  <c:y val="0.1630014838041378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AC-403E-B069-6F335F000BC8}"/>
                </c:ext>
              </c:extLst>
            </c:dLbl>
            <c:dLbl>
              <c:idx val="4"/>
              <c:layout>
                <c:manualLayout>
                  <c:x val="-4.2514714730426152E-2"/>
                  <c:y val="-9.184923789984104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AC-403E-B069-6F335F000BC8}"/>
                </c:ext>
              </c:extLst>
            </c:dLbl>
            <c:dLbl>
              <c:idx val="5"/>
              <c:layout>
                <c:manualLayout>
                  <c:x val="1.1140196160773445E-2"/>
                  <c:y val="-4.484102216154527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AC-403E-B069-6F335F000BC8}"/>
                </c:ext>
              </c:extLst>
            </c:dLbl>
            <c:dLbl>
              <c:idx val="6"/>
              <c:layout>
                <c:manualLayout>
                  <c:x val="7.542950997135045E-2"/>
                  <c:y val="-6.921180521818179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AC-403E-B069-6F335F000BC8}"/>
                </c:ext>
              </c:extLst>
            </c:dLbl>
            <c:dLbl>
              <c:idx val="7"/>
              <c:layout>
                <c:manualLayout>
                  <c:x val="-2.8416249055124729E-2"/>
                  <c:y val="9.894750478131918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AC-403E-B069-6F335F000BC8}"/>
                </c:ext>
              </c:extLst>
            </c:dLbl>
            <c:dLbl>
              <c:idx val="8"/>
              <c:layout>
                <c:manualLayout>
                  <c:x val="5.2218007223046578E-2"/>
                  <c:y val="7.87313721647566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2AC-403E-B069-6F335F000B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Единый сельхоз  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Штрафы, санкции, возмещение ущерба</c:v>
                </c:pt>
                <c:pt idx="7">
                  <c:v>Прочие налоговые и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54314.3</c:v>
                </c:pt>
                <c:pt idx="1">
                  <c:v>4505.2</c:v>
                </c:pt>
                <c:pt idx="2">
                  <c:v>5569</c:v>
                </c:pt>
                <c:pt idx="3">
                  <c:v>3160.6</c:v>
                </c:pt>
                <c:pt idx="4">
                  <c:v>1066.9000000000001</c:v>
                </c:pt>
                <c:pt idx="5">
                  <c:v>8640</c:v>
                </c:pt>
                <c:pt idx="6">
                  <c:v>11</c:v>
                </c:pt>
                <c:pt idx="7">
                  <c:v>1895.1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D2AC-403E-B069-6F335F000BC8}"/>
            </c:ext>
          </c:extLst>
        </c:ser>
        <c:dLbls/>
      </c:pie3DChart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5302636595179312"/>
          <c:y val="8.3890343141372073E-2"/>
          <c:w val="0.46794613234509835"/>
          <c:h val="0.73043962363634662"/>
        </c:manualLayout>
      </c:layout>
      <c:txPr>
        <a:bodyPr/>
        <a:lstStyle/>
        <a:p>
          <a:pPr>
            <a:defRPr sz="105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2021 год</a:t>
            </a:r>
          </a:p>
        </c:rich>
      </c:tx>
      <c:layout>
        <c:manualLayout>
          <c:xMode val="edge"/>
          <c:yMode val="edge"/>
          <c:x val="8.8003310952247421E-2"/>
          <c:y val="1.592561026227934E-2"/>
        </c:manualLayout>
      </c:layout>
    </c:title>
    <c:view3D>
      <c:rotX val="30"/>
      <c:rotY val="40"/>
      <c:perspective val="30"/>
    </c:view3D>
    <c:plotArea>
      <c:layout>
        <c:manualLayout>
          <c:layoutTarget val="inner"/>
          <c:xMode val="edge"/>
          <c:yMode val="edge"/>
          <c:x val="0"/>
          <c:y val="0.16135556593016206"/>
          <c:w val="1"/>
          <c:h val="0.814962208772225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-0.11017671923870799"/>
                  <c:y val="-3.42676497352210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CAA-4CF8-96DB-BD1D0E647D25}"/>
                </c:ext>
              </c:extLst>
            </c:dLbl>
            <c:dLbl>
              <c:idx val="2"/>
              <c:layout>
                <c:manualLayout>
                  <c:x val="-0.19324035535176032"/>
                  <c:y val="2.389134135855905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CAA-4CF8-96DB-BD1D0E647D25}"/>
                </c:ext>
              </c:extLst>
            </c:dLbl>
            <c:dLbl>
              <c:idx val="3"/>
              <c:layout>
                <c:manualLayout>
                  <c:x val="7.6933023749029092E-2"/>
                  <c:y val="-0.12701865469974788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CAA-4CF8-96DB-BD1D0E647D25}"/>
                </c:ext>
              </c:extLst>
            </c:dLbl>
            <c:dLbl>
              <c:idx val="4"/>
              <c:layout>
                <c:manualLayout>
                  <c:x val="-6.7412009255100616E-2"/>
                  <c:y val="-0.1052586699482062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CAA-4CF8-96DB-BD1D0E647D25}"/>
                </c:ext>
              </c:extLst>
            </c:dLbl>
            <c:dLbl>
              <c:idx val="5"/>
              <c:layout>
                <c:manualLayout>
                  <c:x val="-0.24997162504195436"/>
                  <c:y val="-7.61348669291954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AA-4CF8-96DB-BD1D0E647D25}"/>
                </c:ext>
              </c:extLst>
            </c:dLbl>
            <c:dLbl>
              <c:idx val="6"/>
              <c:layout>
                <c:manualLayout>
                  <c:x val="8.9603160070107532E-2"/>
                  <c:y val="-9.025078754653682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AA-4CF8-96DB-BD1D0E647D25}"/>
                </c:ext>
              </c:extLst>
            </c:dLbl>
            <c:dLbl>
              <c:idx val="7"/>
              <c:layout>
                <c:manualLayout>
                  <c:x val="0.1133709158448217"/>
                  <c:y val="-4.971647744368649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AA-4CF8-96DB-BD1D0E647D25}"/>
                </c:ext>
              </c:extLst>
            </c:dLbl>
            <c:dLbl>
              <c:idx val="8"/>
              <c:layout>
                <c:manualLayout>
                  <c:x val="0.18438420488136664"/>
                  <c:y val="-1.010340166135542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CAA-4CF8-96DB-BD1D0E647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Единый сельхоз  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Штрафы, санкции, возмещение ущерба</c:v>
                </c:pt>
                <c:pt idx="7">
                  <c:v>Прочие налоговые и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#,##0</c:formatCode>
                <c:ptCount val="8"/>
                <c:pt idx="0">
                  <c:v>58584.6</c:v>
                </c:pt>
                <c:pt idx="1">
                  <c:v>4740.5</c:v>
                </c:pt>
                <c:pt idx="2">
                  <c:v>1392</c:v>
                </c:pt>
                <c:pt idx="3">
                  <c:v>3375.5</c:v>
                </c:pt>
                <c:pt idx="4" formatCode="General">
                  <c:v>1066.9000000000001</c:v>
                </c:pt>
                <c:pt idx="5">
                  <c:v>8704.2000000000007</c:v>
                </c:pt>
                <c:pt idx="6" formatCode="General">
                  <c:v>11</c:v>
                </c:pt>
                <c:pt idx="7" formatCode="General">
                  <c:v>12986.7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CAA-4CF8-96DB-BD1D0E647D25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2022 год</a:t>
            </a:r>
          </a:p>
        </c:rich>
      </c:tx>
      <c:layout>
        <c:manualLayout>
          <c:xMode val="edge"/>
          <c:yMode val="edge"/>
          <c:x val="8.6008603386092189E-2"/>
          <c:y val="0.10956650428658532"/>
        </c:manualLayout>
      </c:layout>
    </c:title>
    <c:view3D>
      <c:rotX val="30"/>
      <c:rotY val="40"/>
      <c:perspective val="30"/>
    </c:view3D>
    <c:plotArea>
      <c:layout>
        <c:manualLayout>
          <c:layoutTarget val="inner"/>
          <c:xMode val="edge"/>
          <c:yMode val="edge"/>
          <c:x val="1.8384239946993674E-3"/>
          <c:y val="8.9116823145597074E-2"/>
          <c:w val="0.99816157600530053"/>
          <c:h val="0.9060253583150669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2022год</c:v>
                </c:pt>
              </c:strCache>
            </c:strRef>
          </c:tx>
          <c:explosion val="51"/>
          <c:dLbls>
            <c:dLbl>
              <c:idx val="1"/>
              <c:layout>
                <c:manualLayout>
                  <c:x val="-0.11564726183416515"/>
                  <c:y val="7.0723997765628299E-4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06-464E-BAE8-4CAF5DF3EB58}"/>
                </c:ext>
              </c:extLst>
            </c:dLbl>
            <c:dLbl>
              <c:idx val="2"/>
              <c:layout>
                <c:manualLayout>
                  <c:x val="0.16884164017622408"/>
                  <c:y val="1.47527193077180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06-464E-BAE8-4CAF5DF3EB58}"/>
                </c:ext>
              </c:extLst>
            </c:dLbl>
            <c:dLbl>
              <c:idx val="3"/>
              <c:layout>
                <c:manualLayout>
                  <c:x val="-0.13658022595562838"/>
                  <c:y val="-5.62095803353957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06-464E-BAE8-4CAF5DF3EB58}"/>
                </c:ext>
              </c:extLst>
            </c:dLbl>
            <c:dLbl>
              <c:idx val="4"/>
              <c:layout>
                <c:manualLayout>
                  <c:x val="-1.6954689253745783E-2"/>
                  <c:y val="-0.10877297530059367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06-464E-BAE8-4CAF5DF3EB58}"/>
                </c:ext>
              </c:extLst>
            </c:dLbl>
            <c:dLbl>
              <c:idx val="5"/>
              <c:layout>
                <c:manualLayout>
                  <c:x val="1.1002038639990434E-2"/>
                  <c:y val="-5.72094483528174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06-464E-BAE8-4CAF5DF3EB58}"/>
                </c:ext>
              </c:extLst>
            </c:dLbl>
            <c:dLbl>
              <c:idx val="6"/>
              <c:layout>
                <c:manualLayout>
                  <c:x val="3.4354774260706669E-2"/>
                  <c:y val="-5.359659191653370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06-464E-BAE8-4CAF5DF3EB58}"/>
                </c:ext>
              </c:extLst>
            </c:dLbl>
            <c:dLbl>
              <c:idx val="7"/>
              <c:layout>
                <c:manualLayout>
                  <c:x val="5.6734256532683137E-2"/>
                  <c:y val="1.958908090798681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06-464E-BAE8-4CAF5DF3EB58}"/>
                </c:ext>
              </c:extLst>
            </c:dLbl>
            <c:dLbl>
              <c:idx val="8"/>
              <c:layout>
                <c:manualLayout>
                  <c:x val="-1.8774067277664804E-3"/>
                  <c:y val="6.515140001519799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06-464E-BAE8-4CAF5DF3EB5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Единый налог на вмененный доход</c:v>
                </c:pt>
                <c:pt idx="3">
                  <c:v>Единый сельхоз   налог</c:v>
                </c:pt>
                <c:pt idx="4">
                  <c:v>Государственная пошлина</c:v>
                </c:pt>
                <c:pt idx="5">
                  <c:v>Доходы от использования имущества</c:v>
                </c:pt>
                <c:pt idx="6">
                  <c:v>Штрафы, санкции, возмещение ущерба</c:v>
                </c:pt>
                <c:pt idx="7">
                  <c:v>Прочие налоговые и неналоговые доходы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63226.9</c:v>
                </c:pt>
                <c:pt idx="1">
                  <c:v>5030.8</c:v>
                </c:pt>
                <c:pt idx="3">
                  <c:v>3611.8</c:v>
                </c:pt>
                <c:pt idx="4">
                  <c:v>1066.9000000000001</c:v>
                </c:pt>
                <c:pt idx="5">
                  <c:v>8835.7000000000007</c:v>
                </c:pt>
                <c:pt idx="6">
                  <c:v>11</c:v>
                </c:pt>
                <c:pt idx="7">
                  <c:v>4790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806-464E-BAE8-4CAF5DF3EB58}"/>
            </c:ext>
          </c:extLst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2-04T11:42:30.567" idx="1">
    <p:pos x="2520" y="3708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2937F-A09F-48BA-ABC0-7C140BB6115F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B7F1E-E8F5-495C-9D9F-CFA7B9C2D4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910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B7F1E-E8F5-495C-9D9F-CFA7B9C2D49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08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B7F1E-E8F5-495C-9D9F-CFA7B9C2D49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559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B7F1E-E8F5-495C-9D9F-CFA7B9C2D49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6417" y="116632"/>
            <a:ext cx="15113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79208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АДМИНИСТРАЦИЯ  СЕВСКОГО МУНИЦИПАЛЬНОГО РАЙОНА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4464496" cy="244827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FF0000"/>
                </a:solidFill>
              </a:rPr>
              <a:t>БЮДЖЕТ ДЛЯ ГРАЖДАН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к проекту решения сессии </a:t>
            </a:r>
            <a:r>
              <a:rPr lang="ru-RU" sz="1800" b="1" dirty="0" err="1">
                <a:solidFill>
                  <a:srgbClr val="FF0000"/>
                </a:solidFill>
              </a:rPr>
              <a:t>Севского</a:t>
            </a:r>
            <a:r>
              <a:rPr lang="ru-RU" sz="1800" b="1" dirty="0">
                <a:solidFill>
                  <a:srgbClr val="FF0000"/>
                </a:solidFill>
              </a:rPr>
              <a:t> районного Совета народных депутатов « О бюджете  </a:t>
            </a:r>
            <a:r>
              <a:rPr lang="ru-RU" sz="1800" b="1" dirty="0" err="1">
                <a:solidFill>
                  <a:srgbClr val="FF0000"/>
                </a:solidFill>
              </a:rPr>
              <a:t>Севского</a:t>
            </a:r>
            <a:r>
              <a:rPr lang="ru-RU" sz="1800" b="1" dirty="0">
                <a:solidFill>
                  <a:srgbClr val="FF0000"/>
                </a:solidFill>
              </a:rPr>
              <a:t> муниципального района на 2020 год и плановый период 2021 и 2022 годов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924944"/>
            <a:ext cx="3261816" cy="28805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725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r>
              <a:rPr 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2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на 2020 год и на плановый период 2021 и 2022 годов годы (</a:t>
            </a:r>
            <a:r>
              <a:rPr lang="ru-RU" sz="2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55449563"/>
              </p:ext>
            </p:extLst>
          </p:nvPr>
        </p:nvGraphicFramePr>
        <p:xfrm>
          <a:off x="785786" y="2643182"/>
          <a:ext cx="8072494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17537381"/>
              </p:ext>
            </p:extLst>
          </p:nvPr>
        </p:nvGraphicFramePr>
        <p:xfrm>
          <a:off x="4214808" y="1571612"/>
          <a:ext cx="4533610" cy="129131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74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44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08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086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55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7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Доходы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301174,9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437267,7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261194,0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7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Расходы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301174,9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437267,7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261194,0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7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Дефицит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04090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</p:nvPr>
        </p:nvGraphicFramePr>
        <p:xfrm>
          <a:off x="125413" y="1268413"/>
          <a:ext cx="6161087" cy="5421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2020 год и плановый период 2021 и 2022 годов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07504" y="1772816"/>
            <a:ext cx="1872208" cy="108012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07504" y="3351761"/>
            <a:ext cx="1872210" cy="108012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07504" y="4797152"/>
            <a:ext cx="1872210" cy="1152128"/>
          </a:xfrm>
          <a:prstGeom prst="flowChartAlternate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123728" y="1556792"/>
            <a:ext cx="4032448" cy="15121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налогов, а также пеней и штрафов по ним 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 flipH="1">
            <a:off x="2123728" y="3140968"/>
            <a:ext cx="4032448" cy="14401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Поступающие в бюджет платежи за оказание государственных услуг, за пользование природными ресурсами, за пользование государственной собственностью, от продажи государственного имущества, а также платежи в виде штрафов и иных санкций за нарушение законодательства </a:t>
            </a:r>
            <a:endParaRPr lang="ru-RU" sz="1400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123728" y="4797152"/>
            <a:ext cx="3960440" cy="108012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dirty="0">
                <a:solidFill>
                  <a:srgbClr val="000000"/>
                </a:solidFill>
                <a:latin typeface="Times New Roman"/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/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3294795899"/>
              </p:ext>
            </p:extLst>
          </p:nvPr>
        </p:nvGraphicFramePr>
        <p:xfrm>
          <a:off x="6357950" y="1285860"/>
          <a:ext cx="2571768" cy="17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4167875759"/>
              </p:ext>
            </p:extLst>
          </p:nvPr>
        </p:nvGraphicFramePr>
        <p:xfrm>
          <a:off x="6215074" y="3000372"/>
          <a:ext cx="264320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4078267581"/>
              </p:ext>
            </p:extLst>
          </p:nvPr>
        </p:nvGraphicFramePr>
        <p:xfrm>
          <a:off x="6572264" y="4714884"/>
          <a:ext cx="2214578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80195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Структура доходной части бюджета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Севского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 муниципального района на 2020 год и </a:t>
            </a:r>
            <a:b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плановый период 2021 и 2022 годов</a:t>
            </a:r>
            <a:endParaRPr lang="ru-RU" sz="24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437945107"/>
              </p:ext>
            </p:extLst>
          </p:nvPr>
        </p:nvGraphicFramePr>
        <p:xfrm>
          <a:off x="323528" y="1628800"/>
          <a:ext cx="4175447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5152" y="1628800"/>
            <a:ext cx="4319336" cy="4497680"/>
          </a:xfrm>
        </p:spPr>
        <p:txBody>
          <a:bodyPr>
            <a:normAutofit fontScale="40000" lnSpcReduction="20000"/>
          </a:bodyPr>
          <a:lstStyle/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района запланированы:</a:t>
            </a: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в сумме 301 174,9тыс. рублей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79 162,1 тыс. рублей; 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222 012,8 тыс. рублей.</a:t>
            </a: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в сумме 437 267,7 тыс. рублей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90 762,6 тыс. рублей; 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346505,1 тыс. рублей.</a:t>
            </a: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в сумме 261 194,1тыс. рублей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 неналоговые доходы составят 86573,1 тыс. рублей; 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составят 174621 тыс. рублей.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94019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89857261"/>
              </p:ext>
            </p:extLst>
          </p:nvPr>
        </p:nvGraphicFramePr>
        <p:xfrm>
          <a:off x="251520" y="1772816"/>
          <a:ext cx="8568952" cy="5087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34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75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75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81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773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67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516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1286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443620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2019 года и прогноз на  2020 год и плановый период 2021 и 2022 годов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808"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305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2019 года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2020год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2020 к оценке 2019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2021год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 прогноз 2021 к  прогнозу 2020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на 2022 год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прогноз 2022 к прогнозу 2021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59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доходы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66023,7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68654,6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73372,5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77318,4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105,4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35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доходы физических лиц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49696,2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54314,3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58584,6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1073,9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63226,9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107,9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35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уплаты акцизов на дизельное топливо, моторные масла, автомобильный и прямогонный бензин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7332,0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4505,2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4740,5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5030,8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106,1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7509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налог на вменённый доход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5105,4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5607,6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5605,0,0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4382,0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333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Единый сельскохозяйственный налог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2844,0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3160,6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3375,5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3611,8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107,0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167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1046,1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1066,9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5666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 доходы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17546,3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10507,5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17390,1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9254,7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0240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земельные участки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7021,1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7091,3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7162,2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7233,8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80899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земельные участки государственная собственность на которые  разграничена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6894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арендной платы за недвижимое имущество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1647,8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1482,1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1542,0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1601,9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103,9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73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264,2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101,5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1158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 от возмещения расходов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103,4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51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 продажи имущества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402,4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1161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6558,2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1462,5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8275,6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565,9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73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Денежные взыскания (штрафы)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1494,8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27948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83 570,0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79162,1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90762,6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114,7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86 573,1</a:t>
                      </a:r>
                    </a:p>
                  </a:txBody>
                  <a:tcPr marL="3188" marR="3188" marT="318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95,4</a:t>
                      </a:r>
                    </a:p>
                  </a:txBody>
                  <a:tcPr marL="3188" marR="3188" marT="3188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бюджета 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оценка на 2019 год  и прогноз на 2020 год и плановый период 2021 и 2022  годов (</a:t>
            </a:r>
            <a:r>
              <a:rPr lang="ru-RU" sz="2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. руб.)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88557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Структура налоговых и неналоговых доходов в 2020-2022 годы</a:t>
            </a:r>
          </a:p>
        </p:txBody>
      </p:sp>
      <p:graphicFrame>
        <p:nvGraphicFramePr>
          <p:cNvPr id="28" name="Содержимое 2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553809369"/>
              </p:ext>
            </p:extLst>
          </p:nvPr>
        </p:nvGraphicFramePr>
        <p:xfrm>
          <a:off x="539552" y="1772816"/>
          <a:ext cx="5786478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Содержимое 2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xmlns="" val="3480438095"/>
              </p:ext>
            </p:extLst>
          </p:nvPr>
        </p:nvGraphicFramePr>
        <p:xfrm>
          <a:off x="6215074" y="1571612"/>
          <a:ext cx="2681278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xmlns="" val="96095049"/>
              </p:ext>
            </p:extLst>
          </p:nvPr>
        </p:nvGraphicFramePr>
        <p:xfrm>
          <a:off x="5286380" y="4429132"/>
          <a:ext cx="3286148" cy="257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Стрелка вправо с вырезом 30"/>
          <p:cNvSpPr/>
          <p:nvPr/>
        </p:nvSpPr>
        <p:spPr>
          <a:xfrm rot="17875324" flipV="1">
            <a:off x="-109307" y="4764191"/>
            <a:ext cx="2331172" cy="115103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Всего на 2019 год –79 162,1 </a:t>
            </a:r>
            <a:r>
              <a:rPr lang="ru-RU" dirty="0" err="1">
                <a:solidFill>
                  <a:schemeClr val="tx1"/>
                </a:solidFill>
              </a:rPr>
              <a:t>тыс.руб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Стрелка вправо с вырезом 31"/>
          <p:cNvSpPr/>
          <p:nvPr/>
        </p:nvSpPr>
        <p:spPr>
          <a:xfrm rot="13492605">
            <a:off x="7703653" y="3635841"/>
            <a:ext cx="1624590" cy="142568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Всего 2021 году –90 762,6тыс.руб</a:t>
            </a:r>
          </a:p>
        </p:txBody>
      </p:sp>
      <p:sp>
        <p:nvSpPr>
          <p:cNvPr id="33" name="Стрелка вправо с вырезом 32"/>
          <p:cNvSpPr/>
          <p:nvPr/>
        </p:nvSpPr>
        <p:spPr>
          <a:xfrm>
            <a:off x="3071802" y="5429264"/>
            <a:ext cx="2286016" cy="11430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Всего на 2022 год-  86 573,1 </a:t>
            </a:r>
            <a:r>
              <a:rPr lang="ru-RU" sz="1400" dirty="0" err="1">
                <a:solidFill>
                  <a:schemeClr val="tx1"/>
                </a:solidFill>
              </a:rPr>
              <a:t>тыс</a:t>
            </a:r>
            <a:r>
              <a:rPr lang="ru-RU" sz="1400" dirty="0">
                <a:solidFill>
                  <a:schemeClr val="tx1"/>
                </a:solidFill>
              </a:rPr>
              <a:t>..</a:t>
            </a:r>
            <a:r>
              <a:rPr lang="ru-RU" sz="1400" dirty="0" err="1">
                <a:solidFill>
                  <a:schemeClr val="tx1"/>
                </a:solidFill>
              </a:rPr>
              <a:t>руб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9116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alt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/>
            </a:r>
            <a:br>
              <a:rPr lang="ru-RU" alt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</a:br>
            <a:r>
              <a:rPr lang="ru-RU" alt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/>
            </a:r>
            <a:br>
              <a:rPr lang="ru-RU" alt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</a:br>
            <a:r>
              <a:rPr lang="ru-RU" alt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/>
            </a:r>
            <a:br>
              <a:rPr lang="ru-RU" alt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</a:br>
            <a:r>
              <a:rPr lang="ru-RU" altLang="ru-RU" sz="2200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>РАСХОДЫ БЮДЖЕТА</a:t>
            </a:r>
            <a:r>
              <a:rPr lang="ru-RU" altLang="ru-RU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  <a:t/>
            </a:r>
            <a:br>
              <a:rPr lang="ru-RU" altLang="ru-RU" b="1" dirty="0">
                <a:solidFill>
                  <a:srgbClr val="C00000"/>
                </a:solidFill>
                <a:latin typeface="Tahoma" pitchFamily="34" charset="0"/>
                <a:cs typeface="Arial" charset="0"/>
              </a:rPr>
            </a:br>
            <a:r>
              <a:rPr lang="ru-RU" altLang="ru-RU" sz="1800" b="1" dirty="0">
                <a:solidFill>
                  <a:srgbClr val="FF0000"/>
                </a:solidFill>
                <a:latin typeface="Tahoma" pitchFamily="34" charset="0"/>
              </a:rPr>
              <a:t>Расходы бюджета – выплачиваемые из бюджета денежные средства</a:t>
            </a:r>
            <a:r>
              <a:rPr lang="ru-RU" altLang="ru-RU" sz="1800" b="1" dirty="0">
                <a:latin typeface="Tahoma" pitchFamily="34" charset="0"/>
              </a:rPr>
              <a:t>.</a:t>
            </a:r>
            <a:br>
              <a:rPr lang="ru-RU" altLang="ru-RU" sz="1800" b="1" dirty="0">
                <a:latin typeface="Tahoma" pitchFamily="34" charset="0"/>
              </a:rPr>
            </a:br>
            <a:endParaRPr lang="ru-RU" sz="1800" dirty="0"/>
          </a:p>
        </p:txBody>
      </p:sp>
      <p:pic>
        <p:nvPicPr>
          <p:cNvPr id="4" name="Picture 4" descr="C:\Users\econ11\Desktop\Для презентации\naklejka-lyudej-na-dengi-kostyu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95534" y="3933056"/>
            <a:ext cx="223225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Блок-схема: процесс 4"/>
          <p:cNvSpPr/>
          <p:nvPr/>
        </p:nvSpPr>
        <p:spPr>
          <a:xfrm>
            <a:off x="3563888" y="4005064"/>
            <a:ext cx="4824536" cy="244827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0"/>
              </a:spcBef>
            </a:pPr>
            <a:r>
              <a:rPr lang="ru-RU" altLang="ru-RU" b="1" dirty="0">
                <a:latin typeface="Tahoma" pitchFamily="34" charset="0"/>
              </a:rPr>
              <a:t>Бюджет муниципального  района на 2020-2022 гг. является </a:t>
            </a:r>
          </a:p>
          <a:p>
            <a:pPr>
              <a:spcBef>
                <a:spcPct val="0"/>
              </a:spcBef>
            </a:pPr>
            <a:r>
              <a:rPr lang="ru-RU" altLang="ru-RU" b="1" dirty="0">
                <a:latin typeface="Tahoma" pitchFamily="34" charset="0"/>
              </a:rPr>
              <a:t>социально ориентированным.</a:t>
            </a:r>
          </a:p>
          <a:p>
            <a:pPr>
              <a:spcBef>
                <a:spcPct val="0"/>
              </a:spcBef>
            </a:pPr>
            <a:endParaRPr lang="ru-RU" altLang="ru-RU" b="1" dirty="0">
              <a:latin typeface="Tahoma" pitchFamily="34" charset="0"/>
            </a:endParaRPr>
          </a:p>
          <a:p>
            <a:pPr>
              <a:spcBef>
                <a:spcPct val="0"/>
              </a:spcBef>
            </a:pPr>
            <a:r>
              <a:rPr lang="ru-RU" altLang="ru-RU" b="1" dirty="0">
                <a:latin typeface="Tahoma" pitchFamily="34" charset="0"/>
              </a:rPr>
              <a:t>Расходы на образование, культуру, </a:t>
            </a:r>
          </a:p>
          <a:p>
            <a:pPr>
              <a:spcBef>
                <a:spcPct val="0"/>
              </a:spcBef>
            </a:pPr>
            <a:r>
              <a:rPr lang="ru-RU" altLang="ru-RU" b="1" dirty="0">
                <a:latin typeface="Tahoma" pitchFamily="34" charset="0"/>
              </a:rPr>
              <a:t>социальную политику, физическую </a:t>
            </a:r>
          </a:p>
          <a:p>
            <a:pPr>
              <a:spcBef>
                <a:spcPct val="0"/>
              </a:spcBef>
            </a:pPr>
            <a:r>
              <a:rPr lang="ru-RU" altLang="ru-RU" b="1" dirty="0">
                <a:latin typeface="Tahoma" pitchFamily="34" charset="0"/>
              </a:rPr>
              <a:t>культуру и спорт в 2020 году составят 212513,5тыс. руб. или 70,6% всех расходов бюджета</a:t>
            </a:r>
            <a:r>
              <a:rPr lang="ru-RU" altLang="ru-RU" dirty="0">
                <a:latin typeface="Tahoma" pitchFamily="34" charset="0"/>
              </a:rPr>
              <a:t>.</a:t>
            </a:r>
          </a:p>
        </p:txBody>
      </p:sp>
      <p:pic>
        <p:nvPicPr>
          <p:cNvPr id="1026" name="Picture 2" descr="http://youpainter.ru/sites/default/files/styles/painting_card/public/users/diana_selivanova/diana_selivanova_mne_est_kem_gorditsya.jpg?itok=NrcHhd5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772816"/>
            <a:ext cx="208823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e5e7be21e6ab951109153109b4656cb6&amp;n=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39"/>
            <a:ext cx="2088232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0-tub-ru.yandex.net/i?id=07f2366f43323cb066e3631a21a1934b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772816"/>
            <a:ext cx="216024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5744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74848" y="476672"/>
            <a:ext cx="8229600" cy="1252728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 на 2020 год и плановый период 2021-2022 годов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Picture 17" descr="Общегос-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542591" cy="4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нац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576064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на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38747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ЖКХ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2698749" y="2038746"/>
            <a:ext cx="649115" cy="47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ОБРАЗОВА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1242" y="2060848"/>
            <a:ext cx="719137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Культур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4283968" y="2060847"/>
            <a:ext cx="720080" cy="43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Соц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38746"/>
            <a:ext cx="576064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Физ-ра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5796136" y="2060847"/>
            <a:ext cx="648072" cy="43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МБТ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588224" y="2038744"/>
            <a:ext cx="1008112" cy="45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240534" y="2672633"/>
            <a:ext cx="866372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Общегосударст-венные вопрос</a:t>
            </a:r>
            <a:r>
              <a:rPr lang="ru-RU" altLang="ru-RU" b="1" dirty="0">
                <a:latin typeface="Times New Roman" pitchFamily="18" charset="0"/>
              </a:rPr>
              <a:t>ы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815001" y="3403016"/>
            <a:ext cx="1323330" cy="6463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673720" y="5589240"/>
            <a:ext cx="2890168" cy="115212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</a:rPr>
              <a:t>Например, в составе раздела «Образование», </a:t>
            </a:r>
          </a:p>
          <a:p>
            <a:pPr>
              <a:defRPr/>
            </a:pP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</a:rPr>
              <a:t>в том числе, выделяются:</a:t>
            </a:r>
          </a:p>
          <a:p>
            <a:pPr>
              <a:defRPr/>
            </a:pPr>
            <a:r>
              <a:rPr lang="ru-RU" sz="1000" dirty="0">
                <a:solidFill>
                  <a:srgbClr val="FF0000"/>
                </a:solidFill>
                <a:latin typeface="Times New Roman" pitchFamily="18" charset="0"/>
              </a:rPr>
              <a:t> -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</a:rPr>
              <a:t> дошкольное образование; </a:t>
            </a:r>
          </a:p>
          <a:p>
            <a:pPr>
              <a:buFontTx/>
              <a:buChar char="-"/>
              <a:defRPr/>
            </a:pP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</a:rPr>
              <a:t> общее образование;</a:t>
            </a:r>
          </a:p>
          <a:p>
            <a:pPr>
              <a:buFontTx/>
              <a:buChar char="-"/>
              <a:defRPr/>
            </a:pP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</a:rPr>
              <a:t>дополнительное образование; </a:t>
            </a:r>
          </a:p>
          <a:p>
            <a:pPr>
              <a:buFontTx/>
              <a:buChar char="-"/>
              <a:defRPr/>
            </a:pP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</a:rPr>
              <a:t> молодежная политика и оздоровление детей;</a:t>
            </a:r>
          </a:p>
          <a:p>
            <a:pPr>
              <a:defRPr/>
            </a:pPr>
            <a:r>
              <a:rPr lang="ru-RU" sz="1000" dirty="0">
                <a:solidFill>
                  <a:srgbClr val="FF0000"/>
                </a:solidFill>
                <a:latin typeface="Times New Roman" pitchFamily="18" charset="0"/>
              </a:rPr>
              <a:t>-</a:t>
            </a: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</a:rPr>
              <a:t> другие вопросы в области образования</a:t>
            </a:r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5364088" y="5661248"/>
            <a:ext cx="3240360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1691680" y="4797152"/>
            <a:ext cx="6408712" cy="59435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srgbClr val="FF0000"/>
                </a:solidFill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691680" y="2872618"/>
            <a:ext cx="1007069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2" name="Text Box 33"/>
          <p:cNvSpPr txBox="1">
            <a:spLocks noChangeArrowheads="1"/>
          </p:cNvSpPr>
          <p:nvPr/>
        </p:nvSpPr>
        <p:spPr bwMode="auto">
          <a:xfrm rot="10800000" flipV="1">
            <a:off x="2765934" y="3294670"/>
            <a:ext cx="869956" cy="507831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3" name="Text Box 36"/>
          <p:cNvSpPr txBox="1">
            <a:spLocks noChangeArrowheads="1"/>
          </p:cNvSpPr>
          <p:nvPr/>
        </p:nvSpPr>
        <p:spPr bwMode="auto">
          <a:xfrm rot="10800000" flipV="1">
            <a:off x="3347863" y="2769313"/>
            <a:ext cx="870409" cy="2308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4261313" y="3179254"/>
            <a:ext cx="1148523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5024372" y="2730544"/>
            <a:ext cx="993820" cy="369332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5672561" y="3254626"/>
            <a:ext cx="1150938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8" name="Text Box 50"/>
          <p:cNvSpPr txBox="1">
            <a:spLocks noChangeArrowheads="1"/>
          </p:cNvSpPr>
          <p:nvPr/>
        </p:nvSpPr>
        <p:spPr bwMode="auto">
          <a:xfrm>
            <a:off x="6732240" y="2706176"/>
            <a:ext cx="10795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 dirty="0">
                <a:latin typeface="Times New Roman" pitchFamily="18" charset="0"/>
              </a:rPr>
              <a:t>Межбюджетные трансферты</a:t>
            </a:r>
          </a:p>
        </p:txBody>
      </p:sp>
      <p:cxnSp>
        <p:nvCxnSpPr>
          <p:cNvPr id="30" name="Прямая соединительная линия 29"/>
          <p:cNvCxnSpPr>
            <a:stCxn id="6" idx="2"/>
          </p:cNvCxnSpPr>
          <p:nvPr/>
        </p:nvCxnSpPr>
        <p:spPr>
          <a:xfrm>
            <a:off x="1403648" y="2492896"/>
            <a:ext cx="184472" cy="9864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8" idx="0"/>
          </p:cNvCxnSpPr>
          <p:nvPr/>
        </p:nvCxnSpPr>
        <p:spPr>
          <a:xfrm>
            <a:off x="3023307" y="2514993"/>
            <a:ext cx="36525" cy="848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4" idx="2"/>
          </p:cNvCxnSpPr>
          <p:nvPr/>
        </p:nvCxnSpPr>
        <p:spPr>
          <a:xfrm>
            <a:off x="666832" y="2499798"/>
            <a:ext cx="6888" cy="269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138331" y="2348880"/>
            <a:ext cx="0" cy="64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9" idx="2"/>
            <a:endCxn id="23" idx="0"/>
          </p:cNvCxnSpPr>
          <p:nvPr/>
        </p:nvCxnSpPr>
        <p:spPr>
          <a:xfrm flipH="1">
            <a:off x="3783067" y="2492896"/>
            <a:ext cx="57744" cy="276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0" idx="0"/>
          </p:cNvCxnSpPr>
          <p:nvPr/>
        </p:nvCxnSpPr>
        <p:spPr>
          <a:xfrm>
            <a:off x="4644008" y="2492891"/>
            <a:ext cx="191566" cy="871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11" idx="2"/>
            <a:endCxn id="26" idx="0"/>
          </p:cNvCxnSpPr>
          <p:nvPr/>
        </p:nvCxnSpPr>
        <p:spPr>
          <a:xfrm>
            <a:off x="5436096" y="2514997"/>
            <a:ext cx="85186" cy="215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12" idx="0"/>
          </p:cNvCxnSpPr>
          <p:nvPr/>
        </p:nvCxnSpPr>
        <p:spPr>
          <a:xfrm>
            <a:off x="6120172" y="2492891"/>
            <a:ext cx="324036" cy="7490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7236296" y="2499798"/>
            <a:ext cx="35694" cy="3676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4693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31861705"/>
              </p:ext>
            </p:extLst>
          </p:nvPr>
        </p:nvGraphicFramePr>
        <p:xfrm>
          <a:off x="539552" y="1484784"/>
          <a:ext cx="8280919" cy="47090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5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07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07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094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941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0806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0757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1210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2625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Направление расходов 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2019 год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 2020 год 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2021 год 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2022 год 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7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 объем, тыс. рублей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effectLst/>
                        </a:rPr>
                      </a:br>
                      <a:r>
                        <a:rPr lang="ru-RU" sz="800" b="1" dirty="0">
                          <a:effectLst/>
                        </a:rPr>
                        <a:t>общем объеме 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 объем, тыс. рублей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effectLst/>
                        </a:rPr>
                      </a:br>
                      <a:r>
                        <a:rPr lang="ru-RU" sz="800" b="1" dirty="0">
                          <a:effectLst/>
                        </a:rPr>
                        <a:t>общем объеме 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объем, тыс. рублей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effectLst/>
                        </a:rPr>
                      </a:br>
                      <a:r>
                        <a:rPr lang="ru-RU" sz="800" b="1" dirty="0">
                          <a:effectLst/>
                        </a:rPr>
                        <a:t>общем объеме 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объем, тыс. рублей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 доля в</a:t>
                      </a:r>
                      <a:br>
                        <a:rPr lang="ru-RU" sz="800" b="1" dirty="0">
                          <a:effectLst/>
                        </a:rPr>
                      </a:br>
                      <a:r>
                        <a:rPr lang="ru-RU" sz="800" b="1" dirty="0">
                          <a:effectLst/>
                        </a:rPr>
                        <a:t>общем объеме </a:t>
                      </a:r>
                      <a:endParaRPr lang="ru-RU" sz="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743" marR="5743" marT="5743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Общегосударственные вопросы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32782,2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34692,3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36244,7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39342,8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оборона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566,2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571,2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593,3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2463,2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3196,1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2598,8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2598,8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Национальная экономика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10163,3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8150,4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6281,3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6576,0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5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Жилищно-коммунальное хозяйство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1878,8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1827,6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6385,6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7884,5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Образование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157301,0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160046,8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149698,6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149684,8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57,3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Культура, кинематография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28639,5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29080,6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27718,1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27718,1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Социальная политика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20486,3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23386,1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23042,9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22939,4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Физическая культура и спорт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1474,7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39608,8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184106,5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42,1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3236,5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0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588,00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620,0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Условно утвержденные расходы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62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ИТОГО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256332,1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301174,9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437267,7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261194,0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</a:t>
            </a:r>
            <a:r>
              <a:rPr lang="ru-RU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бюджета,тыс.руб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43150" y="1293039"/>
            <a:ext cx="585468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Структура расходов бюджета муниципального района в 2020 – 2022 годах</a:t>
            </a:r>
            <a:endParaRPr kumimoji="0" lang="ru-RU" altLang="ru-RU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7675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7232582"/>
              </p:ext>
            </p:extLst>
          </p:nvPr>
        </p:nvGraphicFramePr>
        <p:xfrm>
          <a:off x="1403648" y="1268760"/>
          <a:ext cx="7128792" cy="5231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8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2020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2021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на 2022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8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34692292,0</a:t>
                      </a: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36244692,0</a:t>
                      </a: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39342770,0</a:t>
                      </a:r>
                    </a:p>
                  </a:txBody>
                  <a:tcPr marL="61694" marR="61694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5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954828,0</a:t>
                      </a: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794828,0</a:t>
                      </a: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794828,0</a:t>
                      </a:r>
                    </a:p>
                  </a:txBody>
                  <a:tcPr marL="61694" marR="61694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51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 исполнительной органов государственной власти субъектов Российской Федерации , местных администраций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15829213,00</a:t>
                      </a: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15307713,0</a:t>
                      </a: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15307713,0</a:t>
                      </a:r>
                    </a:p>
                  </a:txBody>
                  <a:tcPr marL="61694" marR="61694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45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 таможенных органов и органов финансового (финансово- бюджетного) надзора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7466338,0</a:t>
                      </a: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7208838,0</a:t>
                      </a: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7208838,0</a:t>
                      </a:r>
                    </a:p>
                  </a:txBody>
                  <a:tcPr marL="61694" marR="61694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83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фонды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700000,0</a:t>
                      </a: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700000,0</a:t>
                      </a: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700000,0</a:t>
                      </a:r>
                    </a:p>
                  </a:txBody>
                  <a:tcPr marL="61694" marR="61694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6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694" marR="6169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9735273,0</a:t>
                      </a: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12226673,0</a:t>
                      </a:r>
                    </a:p>
                  </a:txBody>
                  <a:tcPr marL="61694" marR="6169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15281673,0</a:t>
                      </a:r>
                    </a:p>
                  </a:txBody>
                  <a:tcPr marL="61694" marR="61694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rgbClr val="C00000"/>
                </a:solidFill>
              </a:rPr>
              <a:t>Раздел</a:t>
            </a:r>
            <a:r>
              <a:rPr lang="ru-RU" altLang="ru-RU" sz="20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 «Общегосударственные расходы» </a:t>
            </a:r>
            <a:r>
              <a:rPr lang="ru-RU" altLang="ru-RU" sz="2000" b="1" dirty="0">
                <a:solidFill>
                  <a:srgbClr val="C00000"/>
                </a:solidFill>
              </a:rPr>
              <a:t>(руб.)</a:t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265656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42486392"/>
              </p:ext>
            </p:extLst>
          </p:nvPr>
        </p:nvGraphicFramePr>
        <p:xfrm>
          <a:off x="1077119" y="1965008"/>
          <a:ext cx="6997700" cy="3918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2020 год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</a:t>
                      </a:r>
                      <a:r>
                        <a:rPr lang="ru-RU" sz="11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н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 2021год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2022 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566153,0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571180,0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593250,0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Мобилизационная и вневойсковая подготовка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566153,0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571180,0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593250,0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3196100,0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2598800,0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2598800,0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населения и территории от  чрезвычайных ситуаций природного и техногенного характера, гражданская оборона</a:t>
                      </a:r>
                      <a:endParaRPr lang="ru-RU" sz="11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3175600,0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2578300,0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2578300,0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2200" b="1" dirty="0">
                <a:solidFill>
                  <a:srgbClr val="C00000"/>
                </a:solidFill>
              </a:rPr>
              <a:t>Разделы</a:t>
            </a:r>
            <a:r>
              <a:rPr lang="ru-RU" altLang="ru-RU" sz="22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 «</a:t>
            </a:r>
            <a:r>
              <a:rPr lang="ru-RU" altLang="ru-RU" sz="2200" b="1" dirty="0">
                <a:solidFill>
                  <a:srgbClr val="C00000"/>
                </a:solidFill>
              </a:rPr>
              <a:t>НАЦИОНАЛЬНАЯ ОБОРОНА</a:t>
            </a:r>
            <a:r>
              <a:rPr lang="ru-RU" altLang="ru-RU" sz="22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» и «</a:t>
            </a:r>
            <a:r>
              <a:rPr lang="ru-RU" altLang="ru-RU" sz="2200" b="1" dirty="0">
                <a:solidFill>
                  <a:srgbClr val="C00000"/>
                </a:solidFill>
              </a:rPr>
              <a:t>НАЦИОНАЛЬНАЯ БЕЗОПАСНОСТЬ И ПРАВООХРАНИТЕЛЬНАЯ ДЕЯТЕЛЬНОСТЬ»</a:t>
            </a:r>
            <a:br>
              <a:rPr lang="ru-RU" altLang="ru-RU" sz="2200" b="1" dirty="0">
                <a:solidFill>
                  <a:srgbClr val="C00000"/>
                </a:solidFill>
              </a:rPr>
            </a:br>
            <a:r>
              <a:rPr lang="ru-RU" altLang="ru-RU" sz="2200" b="1" dirty="0">
                <a:solidFill>
                  <a:srgbClr val="C00000"/>
                </a:solidFill>
              </a:rPr>
              <a:t> (руб.)</a:t>
            </a:r>
            <a:br>
              <a:rPr lang="ru-RU" altLang="ru-RU" sz="2200" b="1" dirty="0">
                <a:solidFill>
                  <a:srgbClr val="C00000"/>
                </a:solidFill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1336047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b="1" dirty="0">
                <a:solidFill>
                  <a:srgbClr val="00B050"/>
                </a:solidFill>
              </a:rPr>
              <a:t>В эти дни мы ведем работу над самым важным документом района - бюджетом </a:t>
            </a:r>
            <a:r>
              <a:rPr lang="ru-RU" b="1" dirty="0" err="1">
                <a:solidFill>
                  <a:srgbClr val="00B050"/>
                </a:solidFill>
              </a:rPr>
              <a:t>Севского</a:t>
            </a:r>
            <a:r>
              <a:rPr lang="ru-RU" b="1" dirty="0">
                <a:solidFill>
                  <a:srgbClr val="00B050"/>
                </a:solidFill>
              </a:rPr>
              <a:t> муниципального района на 2020 год и плановый период на 2021 и 2022 годов. Его формирование - это сложный процесс, в который должны быть вовлечены все граждане. </a:t>
            </a:r>
          </a:p>
          <a:p>
            <a:pPr algn="just"/>
            <a:r>
              <a:rPr lang="ru-RU" b="1" dirty="0">
                <a:solidFill>
                  <a:srgbClr val="00B050"/>
                </a:solidFill>
              </a:rPr>
              <a:t>Бюджет муниципального района сформирован  на трехлетний бюджетный цикл с учетом показателей проекта социально-экономического развития района на   2020 год и плановый период 2021 и 2022 годов. Расходная часть бюджета ориентирована на сохранение социальных гарантий для жителей </a:t>
            </a:r>
            <a:r>
              <a:rPr lang="ru-RU" b="1" dirty="0" err="1">
                <a:solidFill>
                  <a:srgbClr val="00B050"/>
                </a:solidFill>
              </a:rPr>
              <a:t>Севского</a:t>
            </a:r>
            <a:r>
              <a:rPr lang="ru-RU" b="1" dirty="0">
                <a:solidFill>
                  <a:srgbClr val="00B050"/>
                </a:solidFill>
              </a:rPr>
              <a:t> муниципального района, предусмотрены средства на реализацию «майских» указов Президента России в части повышения оплаты труда отдельных категорий работников в 2020 году, повышение качества и доступности муниципальных услуг.  Исполнение бюджета в 2020-2022 годах планируется осуществлять в рамках 3 муниципальных программ.</a:t>
            </a:r>
          </a:p>
          <a:p>
            <a:pPr algn="just"/>
            <a:r>
              <a:rPr lang="ru-RU" b="1" dirty="0">
                <a:solidFill>
                  <a:srgbClr val="00B050"/>
                </a:solidFill>
              </a:rPr>
              <a:t>      «Бюджет для граждан» - информационный сборник, который знакомит население района с основными положениями главного финансового документа - бюджета муниципального образования </a:t>
            </a:r>
            <a:r>
              <a:rPr lang="ru-RU" b="1" dirty="0" err="1">
                <a:solidFill>
                  <a:srgbClr val="00B050"/>
                </a:solidFill>
              </a:rPr>
              <a:t>Севский</a:t>
            </a:r>
            <a:r>
              <a:rPr lang="ru-RU" b="1" dirty="0">
                <a:solidFill>
                  <a:srgbClr val="00B050"/>
                </a:solidFill>
              </a:rPr>
              <a:t> район на 2020 год и плановый период 2021 и 2022 годов, который  создан специально для того, чтобы каждый житель </a:t>
            </a:r>
            <a:r>
              <a:rPr lang="ru-RU" b="1" dirty="0" err="1">
                <a:solidFill>
                  <a:srgbClr val="00B050"/>
                </a:solidFill>
              </a:rPr>
              <a:t>Севского</a:t>
            </a:r>
            <a:r>
              <a:rPr lang="ru-RU" b="1" dirty="0">
                <a:solidFill>
                  <a:srgbClr val="00B050"/>
                </a:solidFill>
              </a:rPr>
              <a:t> района был осведомлен, как формируется и расходуется бюджет муниципального образования </a:t>
            </a:r>
            <a:r>
              <a:rPr lang="ru-RU" b="1" dirty="0" err="1">
                <a:solidFill>
                  <a:srgbClr val="00B050"/>
                </a:solidFill>
              </a:rPr>
              <a:t>Севский</a:t>
            </a:r>
            <a:r>
              <a:rPr lang="ru-RU" b="1" dirty="0">
                <a:solidFill>
                  <a:srgbClr val="00B050"/>
                </a:solidFill>
              </a:rPr>
              <a:t> район, сколько в бюджет поступает средств и на какие цели они направляются.</a:t>
            </a:r>
          </a:p>
          <a:p>
            <a:pPr algn="just"/>
            <a:r>
              <a:rPr lang="ru-RU" b="1" dirty="0">
                <a:solidFill>
                  <a:srgbClr val="00B050"/>
                </a:solidFill>
              </a:rPr>
              <a:t>Мы открыты для ваших замечаний и конструктивных предложений. </a:t>
            </a:r>
          </a:p>
          <a:p>
            <a:r>
              <a:rPr lang="ru-RU" dirty="0"/>
              <a:t>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УВАЖАЕМЫЕ ЖИТЕЛИ ГОРОДА  СЕВСКА !</a:t>
            </a:r>
          </a:p>
        </p:txBody>
      </p:sp>
      <p:pic>
        <p:nvPicPr>
          <p:cNvPr id="4" name="Рисунок 3" descr="http://sevskadm.ru/images/stories/sevsk/sevsk_ger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4664"/>
            <a:ext cx="1514475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8145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7703558"/>
              </p:ext>
            </p:extLst>
          </p:nvPr>
        </p:nvGraphicFramePr>
        <p:xfrm>
          <a:off x="1077119" y="1844825"/>
          <a:ext cx="6997700" cy="42551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181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 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2020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2021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2022 год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8150389,85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6281302,85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6575992,85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Сельское хозяйство и рыболовство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117299,85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117299,85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117299,85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2181000,0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1181000,0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1181000,0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Дорожное хозяйство ( дорожные фонды)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4505164,0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4740456,0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5030767,0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национальной  экономики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1346926,0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242547,0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246926,0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Жилижно-коммунальное хозяйство</a:t>
                      </a:r>
                      <a:endParaRPr lang="ru-RU" sz="11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1827600,0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6385579,0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7884500,0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Жилищное</a:t>
                      </a:r>
                      <a:r>
                        <a:rPr lang="ru-RU" sz="1400" b="1" baseline="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хозяйство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1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1821000,0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4578979,0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1000000,0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C00000"/>
                </a:solidFill>
              </a:rPr>
              <a:t>Разделы</a:t>
            </a:r>
            <a:r>
              <a:rPr lang="ru-RU" altLang="ru-RU" sz="18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 «</a:t>
            </a:r>
            <a:r>
              <a:rPr lang="ru-RU" altLang="ru-RU" sz="1800" b="1" dirty="0">
                <a:solidFill>
                  <a:srgbClr val="C00000"/>
                </a:solidFill>
              </a:rPr>
              <a:t>НАЦИОНАЛЬНАЯ ЭКОНОМИКА</a:t>
            </a:r>
            <a:r>
              <a:rPr lang="ru-RU" altLang="ru-RU" sz="1800" b="1" dirty="0">
                <a:solidFill>
                  <a:srgbClr val="C00000"/>
                </a:solidFill>
                <a:ea typeface="Calibri" pitchFamily="34" charset="0"/>
                <a:cs typeface="Calibri" pitchFamily="34" charset="0"/>
              </a:rPr>
              <a:t>» и «</a:t>
            </a:r>
            <a:r>
              <a:rPr lang="ru-RU" altLang="ru-RU" sz="1800" b="1" dirty="0">
                <a:solidFill>
                  <a:srgbClr val="C00000"/>
                </a:solidFill>
              </a:rPr>
              <a:t>ЖИЛИЩНО-КОММУНАЛЬНОЕ ХОЗЯЙСТВО»   (руб.)</a:t>
            </a:r>
            <a:br>
              <a:rPr lang="ru-RU" altLang="ru-RU" sz="1800" b="1" dirty="0">
                <a:solidFill>
                  <a:srgbClr val="C00000"/>
                </a:solidFill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82076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21026745"/>
              </p:ext>
            </p:extLst>
          </p:nvPr>
        </p:nvGraphicFramePr>
        <p:xfrm>
          <a:off x="1043609" y="1412875"/>
          <a:ext cx="6332807" cy="5384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65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79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76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06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96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2020 год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2021год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Сумма на 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160046758,0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149698558,80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149684758,80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Дошкольное образование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29683400,0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27960700,0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27960700,0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образование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95415353,0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87823653,0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87809853,0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2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Дополнительное образование детей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6400400,0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5997100,0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5997100,0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91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подготовка, переподготовка и повышение квалификации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120000,0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120000,0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120000,0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Молодежная политика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636100,0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636100,0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636100,0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2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образования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27791505,80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27161005,8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27161005,8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Культура, кинематография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29080656,0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27718100,0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27718100,0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29062656,0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27700100,0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27700100,0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2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18000,0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18000,0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18000,0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6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23386124,30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23042946,49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22939378,36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6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1741300,0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1741300,0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1741300,0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2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населения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81000,0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120000,0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147000,0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6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семьи и детства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20198768,30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19809590,49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19672022,36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92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1365056,0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1372056,0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1379056,0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6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2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39608827,0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184106514,0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3236500,0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6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891" marR="54891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3398300,0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4244935,0</a:t>
                      </a:r>
                    </a:p>
                  </a:txBody>
                  <a:tcPr marL="54891" marR="5489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3236500,0</a:t>
                      </a:r>
                    </a:p>
                  </a:txBody>
                  <a:tcPr marL="54891" marR="54891" marT="0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rgbClr val="C00000"/>
                </a:solidFill>
              </a:rPr>
              <a:t>Расходы на социально-культурную сферу (руб.)</a:t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4875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35391566"/>
              </p:ext>
            </p:extLst>
          </p:nvPr>
        </p:nvGraphicFramePr>
        <p:xfrm>
          <a:off x="539552" y="2636912"/>
          <a:ext cx="6940550" cy="31607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89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14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расходов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</a:t>
                      </a:r>
                      <a:r>
                        <a:rPr lang="ru-RU" sz="14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 2020 год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 2021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Сумма на 2022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Межбюджетные трансферты общего характера бюджетам бюджетной системы  Российской Федерации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620000,0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620000,0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620000,0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906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620000,0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620000,0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620000,0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2000" b="1" dirty="0">
                <a:solidFill>
                  <a:srgbClr val="C00000"/>
                </a:solidFill>
              </a:rPr>
              <a:t>МЕЖБЮДЖЕТНЫЕ ТРАНСФЕРТЫ ОБЩЕГО ХАРАКТЕРА БЮДЖЕТАМ БЮДЖЕТНОЙ СИСТЕМЫ РОССИЙСКОЙ ФЕДЕРАЦИИ ( руб.)</a:t>
            </a:r>
            <a:br>
              <a:rPr lang="ru-RU" altLang="ru-RU" sz="2000" b="1" dirty="0">
                <a:solidFill>
                  <a:srgbClr val="C00000"/>
                </a:solidFill>
              </a:rPr>
            </a:b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06488" y="2989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8242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2020 год и плановый период 2021-2022 годов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Муниципальная программы  «Развитие образования </a:t>
            </a:r>
            <a:r>
              <a:rPr lang="ru-RU" sz="1800" b="1" dirty="0" err="1">
                <a:solidFill>
                  <a:srgbClr val="FF0000"/>
                </a:solidFill>
              </a:rPr>
              <a:t>Севского</a:t>
            </a:r>
            <a:r>
              <a:rPr lang="ru-RU" sz="1800" b="1" dirty="0">
                <a:solidFill>
                  <a:srgbClr val="FF0000"/>
                </a:solidFill>
              </a:rPr>
              <a:t> муниципального района (2020-2022 годы)» 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Муниципальной      программы «Управление муниципальными финансами </a:t>
            </a:r>
            <a:r>
              <a:rPr lang="ru-RU" sz="1800" b="1" dirty="0" err="1">
                <a:solidFill>
                  <a:srgbClr val="FF0000"/>
                </a:solidFill>
              </a:rPr>
              <a:t>Севского</a:t>
            </a:r>
            <a:r>
              <a:rPr lang="ru-RU" sz="1800" b="1" dirty="0">
                <a:solidFill>
                  <a:srgbClr val="FF0000"/>
                </a:solidFill>
              </a:rPr>
              <a:t> муниципального района» (2020-2022 годы)</a:t>
            </a:r>
          </a:p>
          <a:p>
            <a:r>
              <a:rPr lang="ru-RU" sz="1800" b="1" dirty="0">
                <a:solidFill>
                  <a:srgbClr val="FF0000"/>
                </a:solidFill>
              </a:rPr>
              <a:t>Муниципальной программы    «Реализация       полномочий высшего исполнительного органа  местного самоуправления (2020 -2021 годы)» </a:t>
            </a:r>
            <a:br>
              <a:rPr lang="ru-RU" sz="1800" b="1" dirty="0">
                <a:solidFill>
                  <a:srgbClr val="FF0000"/>
                </a:solidFill>
              </a:rPr>
            </a:br>
            <a:endParaRPr lang="ru-RU" sz="1800" b="1" dirty="0">
              <a:solidFill>
                <a:srgbClr val="FF0000"/>
              </a:solidFill>
            </a:endParaRPr>
          </a:p>
          <a:p>
            <a:endParaRPr lang="ru-RU" sz="1800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000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</a:t>
            </a:r>
            <a:r>
              <a:rPr lang="ru-RU" sz="2000" b="1" i="1" spc="3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Севского</a:t>
            </a:r>
            <a:r>
              <a:rPr lang="ru-RU" sz="2000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муниципального района 2019-2021 годы-</a:t>
            </a:r>
            <a:br>
              <a:rPr lang="ru-RU" sz="2000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Программный бюджет </a:t>
            </a:r>
            <a:br>
              <a:rPr lang="ru-RU" sz="2000" b="1" i="1" spc="3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1265262" y="3933056"/>
            <a:ext cx="6932963" cy="1452141"/>
          </a:xfrm>
          <a:prstGeom prst="rightArrow">
            <a:avLst>
              <a:gd name="adj1" fmla="val 830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Программные расходы составляют: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–298328,5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( 99,1 %);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–431666,3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(98,7%);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–252537,7тыс.рублей (96,7%)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971600" y="5229200"/>
            <a:ext cx="4536504" cy="1152128"/>
          </a:xfrm>
          <a:prstGeom prst="rightArrow">
            <a:avLst>
              <a:gd name="adj1" fmla="val 99704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расходы: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 –2846,4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(0,9%);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 –5601,4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(1,3%);</a:t>
            </a:r>
          </a:p>
          <a:p>
            <a:pPr lvl="0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 –8656,4 </a:t>
            </a:r>
            <a:r>
              <a:rPr lang="ru-RU" sz="1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(3,3%).</a:t>
            </a:r>
          </a:p>
        </p:txBody>
      </p:sp>
    </p:spTree>
    <p:extLst>
      <p:ext uri="{BB962C8B-B14F-4D97-AF65-F5344CB8AC3E}">
        <p14:creationId xmlns:p14="http://schemas.microsoft.com/office/powerpoint/2010/main" xmlns="" val="26650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713387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i="1" dirty="0">
                <a:solidFill>
                  <a:schemeClr val="tx1"/>
                </a:solidFill>
              </a:rPr>
              <a:t>Цели муниципальной программы  - Обеспечение  высокого качества образования в </a:t>
            </a:r>
            <a:r>
              <a:rPr lang="ru-RU" sz="1800" b="1" i="1" dirty="0" err="1">
                <a:solidFill>
                  <a:schemeClr val="tx1"/>
                </a:solidFill>
              </a:rPr>
              <a:t>сответствии</a:t>
            </a:r>
            <a:r>
              <a:rPr lang="ru-RU" sz="1800" b="1" i="1" dirty="0">
                <a:solidFill>
                  <a:schemeClr val="tx1"/>
                </a:solidFill>
              </a:rPr>
              <a:t> с меняющимися запросами населения и перспективными задачами развития российского общества и экономики;</a:t>
            </a:r>
          </a:p>
          <a:p>
            <a:r>
              <a:rPr lang="ru-RU" sz="1800" b="1" i="1" dirty="0">
                <a:solidFill>
                  <a:schemeClr val="tx1"/>
                </a:solidFill>
              </a:rPr>
              <a:t>повышение эффективности реализации молодежной политики  в интересах инновационного социально ориентированного развития района</a:t>
            </a:r>
          </a:p>
          <a:p>
            <a:r>
              <a:rPr lang="ru-RU" sz="1800" b="1" i="1" dirty="0">
                <a:solidFill>
                  <a:schemeClr val="tx1"/>
                </a:solidFill>
              </a:rPr>
              <a:t>Задачи муниципальной программы  - Реализация</a:t>
            </a:r>
            <a:r>
              <a:rPr lang="ru-RU" sz="1800" b="1" i="1" dirty="0"/>
              <a:t> муниципальной политики в сфере образования на территории </a:t>
            </a:r>
            <a:r>
              <a:rPr lang="ru-RU" sz="1800" b="1" i="1" dirty="0" err="1"/>
              <a:t>Севского</a:t>
            </a:r>
            <a:r>
              <a:rPr lang="ru-RU" sz="1800" b="1" i="1" dirty="0"/>
              <a:t> муниципального района;</a:t>
            </a:r>
          </a:p>
          <a:p>
            <a:r>
              <a:rPr lang="ru-RU" sz="1800" b="1" i="1" dirty="0"/>
              <a:t>    Повышение доступности и качества предоставления дошкольного образования, общего образования, дополнительного образования детей;</a:t>
            </a:r>
          </a:p>
          <a:p>
            <a:r>
              <a:rPr lang="ru-RU" sz="1800" b="1" i="1" dirty="0"/>
              <a:t>   Развитие кадрового потенциала сферы образования и реализация мер муниципальной поддержки работников образования;</a:t>
            </a:r>
          </a:p>
          <a:p>
            <a:r>
              <a:rPr lang="ru-RU" sz="1800" b="1" i="1" dirty="0"/>
              <a:t>  Создание условий успешной социализации и эффективной самореализации обучающихся;</a:t>
            </a:r>
          </a:p>
          <a:p>
            <a:r>
              <a:rPr lang="ru-RU" sz="1800" b="1" i="1" dirty="0"/>
              <a:t>  Повышение безопасности дорожного движения;</a:t>
            </a:r>
          </a:p>
          <a:p>
            <a:r>
              <a:rPr lang="ru-RU" sz="1800" b="1" i="1" dirty="0"/>
              <a:t>  Проведение оздоровительной кампании детей и обучающихся.</a:t>
            </a:r>
            <a:endParaRPr lang="ru-RU" sz="1800" b="1" i="1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Муниципальная программы  «Развитие образования </a:t>
            </a:r>
            <a:r>
              <a:rPr lang="ru-RU" sz="2000" b="1" dirty="0" err="1">
                <a:solidFill>
                  <a:srgbClr val="FF0000"/>
                </a:solidFill>
              </a:rPr>
              <a:t>Севского</a:t>
            </a:r>
            <a:r>
              <a:rPr lang="ru-RU" sz="2000" b="1" dirty="0">
                <a:solidFill>
                  <a:srgbClr val="FF0000"/>
                </a:solidFill>
              </a:rPr>
              <a:t> муниципального района (2020-2022 годы)» 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7675895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2421952"/>
              </p:ext>
            </p:extLst>
          </p:nvPr>
        </p:nvGraphicFramePr>
        <p:xfrm>
          <a:off x="395536" y="1124743"/>
          <a:ext cx="8280920" cy="6377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013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00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14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92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97686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Подпрограмма, основное мероприятие, направление расходов, мероприятие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 на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реализацию,тыс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муниципальной политики в сфере образования на территории </a:t>
                      </a:r>
                      <a:r>
                        <a:rPr lang="ru-RU" sz="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Севского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21801905,80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21365105,80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21365105,80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1253700,0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1253700,0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1253700,0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Учреждения, обеспечивающие деятельность органов местного самоуправления и муниципальных учреждений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20548205,8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20111405,80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20111405,80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доступности и качества предоставления дошкольного образования, общего образования, дополнительного образования детей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133406376,0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123679676,0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123665876,0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 образовательные организации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6156900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4434200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4434200,0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организации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17189900,0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10524000,0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11384400,0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Организации дополнительного образования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6400400,0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5997100,0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5997100,0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 психолого-медико-социального сопровождения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755700,0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746700,0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746700,0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953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деятельности муниципальных общеобразовательных организаций, имеющих государственную аккредитацию негосударственных общеобразовательных организаций в части реализации ими государственного стандарта общего образования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76400053,0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76400053,0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76400053,0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получения дошкольного образования в дошкольных образовательных организациях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23526500,0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23526500,0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23526500,0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олимпиад, выставок, конкурсов, конференций и других общественных мероприятий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71100,0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71100,0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71100,0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46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части родительской платы за содержание ребенка в образовательных учреждениях, реализующих основную общеобразовательную программу дошкольного образования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1105823,0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1105823,0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1105823,0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кадрового потенциала сферы образования и реализация мер муниципальной поддержки работников образования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2130000,0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2130000,0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2130000,0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кадрового потенциала, переподготовка и повышение квалификации персонала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120000,0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120000,0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120000,0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465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 поддержки работникам образовательных организаций, работающим в сельских населенных пунктах и поселках городского типа на территории Брянской области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1950000,0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1950000,0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1950000,0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976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успешной социализации и эффективной самореализации обучающихся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171100,0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171100,0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171100,0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работе с семьей, детьми и молодежью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171100,0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171100,0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171100,0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безопасности дорожного движения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26700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26700,0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26700,0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80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проведению оздоровительной кампании детей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566100,0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566100,0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566100,0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8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158102181,80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147938681,8</a:t>
                      </a:r>
                    </a:p>
                  </a:txBody>
                  <a:tcPr marL="40094" marR="400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147924881,80</a:t>
                      </a:r>
                    </a:p>
                  </a:txBody>
                  <a:tcPr marL="40094" marR="40094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282360"/>
          </a:xfrm>
        </p:spPr>
        <p:txBody>
          <a:bodyPr>
            <a:normAutofit fontScale="90000"/>
          </a:bodyPr>
          <a:lstStyle/>
          <a:p>
            <a:pPr lvl="0"/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/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Муниципальная программы  «Развитие образования </a:t>
            </a:r>
            <a:r>
              <a:rPr lang="ru-RU" sz="2000" b="1" dirty="0" err="1">
                <a:solidFill>
                  <a:srgbClr val="FF0000"/>
                </a:solidFill>
              </a:rPr>
              <a:t>Севского</a:t>
            </a:r>
            <a:r>
              <a:rPr lang="ru-RU" sz="2000" b="1" dirty="0">
                <a:solidFill>
                  <a:srgbClr val="FF0000"/>
                </a:solidFill>
              </a:rPr>
              <a:t> муниципального района (2020-2022 годы)» 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 реализации муниципальной программы</a:t>
            </a:r>
            <a:r>
              <a:rPr lang="ru-RU" alt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3731972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Autofit/>
          </a:bodyPr>
          <a:lstStyle/>
          <a:p>
            <a:r>
              <a:rPr lang="ru-RU" b="1" dirty="0"/>
              <a:t>Цели муниципальной программы- Обеспечение  долгосрочной  сбалансированности и устойчивости бюджетной системы, повышение качества  управления  общественными финансами </a:t>
            </a:r>
            <a:r>
              <a:rPr lang="ru-RU" b="1" dirty="0" err="1"/>
              <a:t>Севского</a:t>
            </a:r>
            <a:r>
              <a:rPr lang="ru-RU" b="1" dirty="0"/>
              <a:t> муниципального района</a:t>
            </a:r>
          </a:p>
          <a:p>
            <a:r>
              <a:rPr lang="ru-RU" b="1" dirty="0"/>
              <a:t>Задачи муниципальной программы - Обеспечение финансовой устойчивости бюджетной системы </a:t>
            </a:r>
            <a:r>
              <a:rPr lang="ru-RU" b="1" dirty="0" err="1"/>
              <a:t>Севского</a:t>
            </a:r>
            <a:r>
              <a:rPr lang="ru-RU" b="1" dirty="0"/>
              <a:t>  муниципального  района путем проведения  сбалансированности финансовой политики;</a:t>
            </a:r>
          </a:p>
          <a:p>
            <a:r>
              <a:rPr lang="ru-RU" b="1" dirty="0"/>
              <a:t>создание условий  для эффективного  и ответственного  управления муниципальными финансами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Муниципальной      программы «Управление муниципальными финансами </a:t>
            </a:r>
            <a:r>
              <a:rPr lang="ru-RU" sz="2200" b="1" dirty="0" err="1">
                <a:solidFill>
                  <a:srgbClr val="FF0000"/>
                </a:solidFill>
              </a:rPr>
              <a:t>Севского</a:t>
            </a:r>
            <a:r>
              <a:rPr lang="ru-RU" sz="2200" b="1" dirty="0">
                <a:solidFill>
                  <a:srgbClr val="FF0000"/>
                </a:solidFill>
              </a:rPr>
              <a:t> муниципального района» (2020-2022 годы)</a:t>
            </a:r>
            <a:br>
              <a:rPr lang="ru-RU" sz="2200" b="1" dirty="0">
                <a:solidFill>
                  <a:srgbClr val="FF0000"/>
                </a:solidFill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3746832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6831578"/>
              </p:ext>
            </p:extLst>
          </p:nvPr>
        </p:nvGraphicFramePr>
        <p:xfrm>
          <a:off x="1331640" y="1412776"/>
          <a:ext cx="7344816" cy="4700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9714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реализации муниципальной программы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52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Подпрограмма, основное мероприятие, направление расходов, мероприятие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финансового</a:t>
                      </a:r>
                      <a:b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 на реализацию, рублей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60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4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"Управление  муниципальными  финансами </a:t>
                      </a:r>
                      <a:r>
                        <a:rPr lang="ru-RU" sz="1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Севского</a:t>
                      </a: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муниципального района" (2020-2022 годы)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620000,0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620000,0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620000,0</a:t>
                      </a:r>
                    </a:p>
                  </a:txBody>
                  <a:tcPr marL="45455" marR="45455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9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местных бюджетов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6274800,0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6017300,0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6017300,0</a:t>
                      </a:r>
                    </a:p>
                  </a:txBody>
                  <a:tcPr marL="45455" marR="45455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4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6894800,0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6637300,0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6637300,0</a:t>
                      </a:r>
                    </a:p>
                  </a:txBody>
                  <a:tcPr marL="45455" marR="45455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и управление  в сфере установленных функций  органов местного самоуправления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9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местных бюджетов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6274800,0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6017300,0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6017300,0</a:t>
                      </a:r>
                    </a:p>
                  </a:txBody>
                  <a:tcPr marL="45455" marR="45455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4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6274800,0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6017300,0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6017300,0</a:t>
                      </a:r>
                    </a:p>
                  </a:txBody>
                  <a:tcPr marL="45455" marR="45455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401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"Межбюджетные  отношения  с городским и сельскими поселениями" (2020-2022 годы)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620000,0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620000,0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620000,0</a:t>
                      </a:r>
                    </a:p>
                  </a:txBody>
                  <a:tcPr marL="45455" marR="45455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5489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485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 бюджетной обеспеченности поселений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областного бюджета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620000,0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620000,0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620000,0</a:t>
                      </a:r>
                    </a:p>
                  </a:txBody>
                  <a:tcPr marL="45455" marR="45455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48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620000,0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620000,0</a:t>
                      </a:r>
                    </a:p>
                  </a:txBody>
                  <a:tcPr marL="45455" marR="45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620000,0</a:t>
                      </a:r>
                    </a:p>
                  </a:txBody>
                  <a:tcPr marL="45455" marR="45455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Муниципальной      программы «Управление муниципальными финансами </a:t>
            </a:r>
            <a:r>
              <a:rPr lang="ru-RU" sz="2000" b="1" dirty="0" err="1">
                <a:solidFill>
                  <a:srgbClr val="FF0000"/>
                </a:solidFill>
              </a:rPr>
              <a:t>Севского</a:t>
            </a:r>
            <a:r>
              <a:rPr lang="ru-RU" sz="2000" b="1" dirty="0">
                <a:solidFill>
                  <a:srgbClr val="FF0000"/>
                </a:solidFill>
              </a:rPr>
              <a:t> муниципального района» (2020-2022 годы</a:t>
            </a:r>
            <a:endParaRPr lang="ru-RU" sz="20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1463" y="13271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2366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8426324"/>
              </p:ext>
            </p:extLst>
          </p:nvPr>
        </p:nvGraphicFramePr>
        <p:xfrm>
          <a:off x="107504" y="1089472"/>
          <a:ext cx="8928992" cy="568966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56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722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123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Цели муниципальной программы            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923" marR="1292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Эффективное исполнение полномочий высшего исполнительного органа  местного самоуправления;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Обеспечение правопорядка и профилактика правонарушений;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Обеспечение высокого качества образования в соответствии с меняющимися запросами населения и перспективными задачами развития российского общества и экономики;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Повышение качества и доступности предоставления муниципальных услуг в Севском муниципальном районе;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Реализация единой  муниципальной политики в сфере строительства, архитектуры, муниципальной жилищной политики и сфере дорожного хозяйства;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Повышение эффективности и безопасности функционирования автомобильных дорог общего пользования межмуниципального и местного значения;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Создание условий, обеспечивающих возможность гражданам систематически заниматься физической культурой и спортом;</a:t>
                      </a:r>
                    </a:p>
                    <a:p>
                      <a:pPr marL="206375" indent="-18478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8.  Реализация стратегической роли культуры как духовно-нравственного основания развития личности и государства и сохранение культурного  и исторического наследия;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800" dirty="0">
                          <a:effectLst/>
                        </a:rPr>
                        <a:t> 9. Обеспечение выполнения и создание условий                               для проведения на уровне района единой муниципальной политики в сфере реформирования, регулирования и функционирования жилищно-коммунального хозяйства и благоустройство территории района;</a:t>
                      </a:r>
                    </a:p>
                    <a:p>
                      <a:pPr marL="201930" indent="-201930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10.Создание условий для устойчивого                                функционирования и развития сельского хозяйства, малого и среднего предпринимательства;</a:t>
                      </a:r>
                    </a:p>
                    <a:p>
                      <a:pPr marL="206375" indent="-20637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11.Эффективное управление и распоряжение муниципальным имуществом </a:t>
                      </a:r>
                      <a:r>
                        <a:rPr lang="ru-RU" sz="800" dirty="0" err="1">
                          <a:effectLst/>
                        </a:rPr>
                        <a:t>Севского</a:t>
                      </a:r>
                      <a:r>
                        <a:rPr lang="ru-RU" sz="800" dirty="0">
                          <a:effectLst/>
                        </a:rPr>
                        <a:t> муниципального района;</a:t>
                      </a:r>
                    </a:p>
                    <a:p>
                      <a:pPr marL="206375" indent="-20637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12. Обеспечение устойчивой работы и развития транспортного комплекса;</a:t>
                      </a:r>
                    </a:p>
                    <a:p>
                      <a:pPr marL="206375" indent="-206375" algn="just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13.Предоставление мер социальной поддержки социальных гарантий;</a:t>
                      </a:r>
                    </a:p>
                    <a:p>
                      <a:pPr marL="201930" indent="-201930"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14. Реализация единой муниципальной политики на территории </a:t>
                      </a:r>
                      <a:r>
                        <a:rPr lang="ru-RU" sz="800" dirty="0" err="1">
                          <a:effectLst/>
                        </a:rPr>
                        <a:t>Севского</a:t>
                      </a:r>
                      <a:r>
                        <a:rPr lang="ru-RU" sz="800" dirty="0">
                          <a:effectLst/>
                        </a:rPr>
                        <a:t> муниципального района</a:t>
                      </a:r>
                      <a:endParaRPr lang="ru-R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923" marR="1292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25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Задачи муниципальной программы          </a:t>
                      </a:r>
                      <a:endParaRPr lang="ru-R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923" marR="12923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Создание условий для эффективной деятельности главы администрации муниципального района и администрации муниципального района;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Обеспечение реализации отдельных государственных полномочий Брянской области, включая переданные на муниципальный  уровень;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Укрепление общественного порядка и обеспечение безопасности, вовлечение в эту деятельность муниципальных органов власти, общественных формирований и населения;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Создание условий успешной социализации и эффективной самореализации молодежи;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Развитие кадрового потенциала сферы образования;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Обеспечение  для граждан и организаций доступности услуг, оказываемых на основе информационно-телекоммуникационной инфраструктуры на всей территории Брянской области, а также создание условий для оказания экономически эффективными способами современных, доступных, надежных, качественных и безопасных услуг на основе инфраструктуры связи и телекоммуникаций;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Газификация населённых пунктов и объектов социальной инфраструктуры, модернизация объектов коммунальной инфраструктуры;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Развитие и модернизация сети автомобильных дорог общего пользования муниципального и местного значения;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Популяризация массового и профессионального спорта, создание эффективной системы физического воспитания, ориентированного на обеспечение развития детей и подростков;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Обеспечение свободы творчества и прав граждан на участие в культурной жизни, на равный доступ к культурным ценностям;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Содействие реформированию жилищно-коммунального хозяйства, создание благоприятных условий граждан;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Реализация  отдельных мероприятий в области сельского хозяйства, малого и среднего предпринимательства;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Обеспечение эффективного управления и распоряжения муниципальным имуществом </a:t>
                      </a:r>
                      <a:r>
                        <a:rPr lang="ru-RU" sz="900" dirty="0" err="1">
                          <a:effectLst/>
                        </a:rPr>
                        <a:t>Севского</a:t>
                      </a:r>
                      <a:r>
                        <a:rPr lang="ru-RU" sz="900" dirty="0">
                          <a:effectLst/>
                        </a:rPr>
                        <a:t> муниципального района; 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 Совершенствование системы управления пассажирскими перевозками;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Защита прав и законных интересов несовершеннолетних, лиц из числа детей- сирот и детей, оставшихся без попечения родителей;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Социальная поддержка многодетных семей, реализация мероприятий, направленных на повышение социального статуса семьи и укрепление семейных ценностей;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Социальная защита населения, имеющего льготный статус;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 Осуществление мер по улучшению положения граждан пожилого возраста, повышению степени их социальной защищенности, активизации участия пожилых людей в жизни общества, созданию условий для повышения качества жизни пожилых граждан;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900" dirty="0">
                          <a:effectLst/>
                        </a:rPr>
                        <a:t> Осуществление муниципальной поддержки граждан в улучшении жилищных условий</a:t>
                      </a: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2923" marR="1292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pPr algn="r"/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/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Муниципальной программы    «Реализация       полномочий высшего исполнительного органа  местного самоуправления (2020 -2022 годы)» 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/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561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083237157"/>
              </p:ext>
            </p:extLst>
          </p:nvPr>
        </p:nvGraphicFramePr>
        <p:xfrm>
          <a:off x="323527" y="1268759"/>
          <a:ext cx="8424937" cy="63371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03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85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5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6955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Подпрограмма, основное мероприятие, направление расходов, мероприятие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средств на реализацию,  тыс. рублей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6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год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6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эффективной деятельности главы администрации муниципального района и администрации муниципального района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30248960,0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29077160,0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29077160,0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6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главы исполнительно- распорядительного органа муниципального образования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1450221,0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1450221,0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1450221,0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55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18459113,0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17893113,0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17893113,0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6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Учреждения, обеспечивающие автотранспортное обслуживание, эксплуатацию и содержание имущества, находящегося в муниципальной собственности 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9753000,0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9209700,0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9209700,0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34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Реализация переданных полномочий по решению отдельных вопросов местного значения поселений в соответствии с заключенными соглашениями в части осуществления внутреннего муниципального финансового контроля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307200,0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307200,0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307200,0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2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отдельных полномочий в области охраны труда и уведомительной регистрации территориальных соглашений и коллективных договоров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216926,0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216926,0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216926,0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6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реализации отдельных государственных полномочий Брянской области, включая переданные на муниципальный уровень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690092,85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695119,85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760267,85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704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проведение на территории Брянской области мероприятий по предупреждению и ликвидации болезней животных, их лечению, защите населения от болезней, общих для человека и животных, в части оборудования м содержания скотомогильников(биотермических ям) и в части организации отлова и содержания безнадзорных животных на территории Брянской области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117299,85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117299,85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117299,85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10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 , где отсутствуют военные комиссариаты в рамках не программных расходов федеральных органов исполнительной власти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566153,0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571180,0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593250,0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6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Составление(изменение) списков кандидатов в присяжные заседатели федеральных судов общей юрисдикции в Российской Федерации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6640,0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6640,0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6640,0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6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Укрепление общественного порядка и обеспечение безопасности, вовлечение в эту деятельность муниципальных органов власти, общественных формирований и населения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4141104,0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3543804,0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3543804,0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62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безнадзорности и правонарушений  несовершеннолетних, организация деятельности административных комиссий и определение перечня должностных лиц органов местного самоуправления, уполномоченных составлять протоколы об административных правонарушениях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868104,0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868104,0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868104,0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34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дежурно- диспетчерские службы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3095800,0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2571100,0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2571100,0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69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Совершенствование системы профилактики правонарушений и усиление борьбы с преступностью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45900,0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45900,0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45900,0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34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Противодействие злоупотреблению наркотиками и их незаконному обороту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21500,0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21500,0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21500,0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342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безопасности дорожного движения 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30000,0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30000,0</a:t>
                      </a:r>
                    </a:p>
                  </a:txBody>
                  <a:tcPr marL="35063" marR="3506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30000,0</a:t>
                      </a:r>
                    </a:p>
                  </a:txBody>
                  <a:tcPr marL="35063" marR="35063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Муниципальной программы    «Реализация       полномочий высшего исполнительного органа  местного самоуправления (2020 -2022годы)</a:t>
            </a:r>
            <a:br>
              <a:rPr lang="ru-RU" sz="2000" b="1" dirty="0">
                <a:solidFill>
                  <a:srgbClr val="FF0000"/>
                </a:solidFill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84257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75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  <a:endParaRPr lang="ru-RU" dirty="0"/>
          </a:p>
        </p:txBody>
      </p:sp>
      <p:pic>
        <p:nvPicPr>
          <p:cNvPr id="4" name="Рисунок 3" descr="http://sevskadm.ru/images/stories/sevsk/sevsk_ger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0648"/>
            <a:ext cx="1514475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115616" y="1851323"/>
            <a:ext cx="6840760" cy="497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492896"/>
            <a:ext cx="6840760" cy="252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2924944"/>
            <a:ext cx="68407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429000"/>
            <a:ext cx="68407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933056"/>
            <a:ext cx="6912768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15616" y="4437112"/>
            <a:ext cx="6840760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4941168"/>
            <a:ext cx="676875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5373216"/>
            <a:ext cx="6768752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 бюджета - превышение доходов бюджета над его расходами</a:t>
            </a:r>
            <a:endParaRPr lang="zh-CN" altLang="en-US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5877272"/>
            <a:ext cx="676875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35171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6013286"/>
              </p:ext>
            </p:extLst>
          </p:nvPr>
        </p:nvGraphicFramePr>
        <p:xfrm>
          <a:off x="457200" y="1229171"/>
          <a:ext cx="8424936" cy="5732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671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353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8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 прав и законных интересов несовершеннолетних, лиц из числа детей-сирот и детей, оставшихся без попечения родителей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17755572,0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17776380,0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17502780,0</a:t>
                      </a:r>
                    </a:p>
                  </a:txBody>
                  <a:tcPr marL="54116" marR="5411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сохранности жилых помещений, закрепленных за детьми-сиротами и детьми, оставшимися без попечения родителей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81000,0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120000,0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147000,0</a:t>
                      </a:r>
                    </a:p>
                  </a:txBody>
                  <a:tcPr marL="54116" marR="5411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1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осуществление  деятельности по опеке и попечительству , выплата ежемесячных денежных средств на содержание и проезд ребенка, переданного на воспитание в семью опекуна (попечителя), приемную семью, вознаграждения приемным родителям, подготовку лиц, желающих принять на воспитание в свою семью ребенка, оставшегося без попечения родителей(организация и осуществление деятельности по опеке 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10649400,0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12638400,0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12338800,0</a:t>
                      </a:r>
                    </a:p>
                  </a:txBody>
                  <a:tcPr marL="54116" marR="54116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предоставления жилых помещений детям-сиротам и детям, оставшимся без попечения родителей, лицам из их числа по договорам найма  специализированных жилых помещений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7025172,0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5017980,0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5017980,0</a:t>
                      </a:r>
                    </a:p>
                  </a:txBody>
                  <a:tcPr marL="54116" marR="54116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0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многодетных семей, реализация мероприятий, направленных на повышение социального статуса семьи и укрепление семейных ценностей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69497,60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330311,79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500343,66</a:t>
                      </a:r>
                    </a:p>
                  </a:txBody>
                  <a:tcPr marL="54116" marR="54116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 единовременного пособия при всех формах устройства детей, лишенных родительского попечения, в семью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694297,60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330311,79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500343,66</a:t>
                      </a:r>
                    </a:p>
                  </a:txBody>
                  <a:tcPr marL="54116" marR="54116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0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защита населения, имеющего льготный статус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1741300,0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1741300,0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1741300,0</a:t>
                      </a:r>
                    </a:p>
                  </a:txBody>
                  <a:tcPr marL="54116" marR="54116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50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доплата к пенсии муниципальным служащим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1741300,0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1741300,0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1741300,0</a:t>
                      </a:r>
                    </a:p>
                  </a:txBody>
                  <a:tcPr marL="54116" marR="54116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24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мер по улучшению положения граждан пожилого возраста, повышению степени их социальной защищенности, активизации участия пожилых людей в жизни общества, созданию условий для повышения качества жизни пожилых граждан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28500,0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28500,0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28500,0</a:t>
                      </a:r>
                    </a:p>
                  </a:txBody>
                  <a:tcPr marL="54116" marR="54116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организации работы, направленной на социальную поддержку и помощь ветеранам и гражданам пожилого возраста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28500,0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28500,0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28500,0</a:t>
                      </a:r>
                    </a:p>
                  </a:txBody>
                  <a:tcPr marL="54116" marR="54116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муниципальной поддержки граждан в улучшении жилищных условий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1626779,70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1626779,7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1626779,7</a:t>
                      </a:r>
                    </a:p>
                  </a:txBody>
                  <a:tcPr marL="54116" marR="54116" marT="0" marB="0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0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Реализация мероприятий по обеспечению жильем молодых семей за счет средств местного бюджета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1626779,70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1626779,7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1626779,7</a:t>
                      </a:r>
                    </a:p>
                  </a:txBody>
                  <a:tcPr marL="54116" marR="54116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50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133331553,15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277090325,34</a:t>
                      </a:r>
                    </a:p>
                  </a:txBody>
                  <a:tcPr marL="54116" marR="5411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97975502,21</a:t>
                      </a:r>
                    </a:p>
                  </a:txBody>
                  <a:tcPr marL="54116" marR="54116" marT="0" marB="0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Муниципальной программы    «Реализация       полномочий высшего исполнительного органа  местного самоуправления (2020 -2022 годы)</a:t>
            </a:r>
            <a:br>
              <a:rPr lang="ru-RU" sz="2200" b="1" dirty="0">
                <a:solidFill>
                  <a:srgbClr val="FF0000"/>
                </a:solidFill>
              </a:rPr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0213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96043254"/>
              </p:ext>
            </p:extLst>
          </p:nvPr>
        </p:nvGraphicFramePr>
        <p:xfrm>
          <a:off x="908582" y="2005648"/>
          <a:ext cx="6412665" cy="423367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374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60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84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64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расходов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854828,0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794828,0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794828,0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руководителя контрольно-счетного органа муниципального образования и его заместителей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810738,0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810738,0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810738,0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переданных полномочий по решению отдельных вопросов местного значения поселений в соответствии с заключенными соглашениями в части осуществления внешнего муниципального финансового контроля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380800,0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380800,0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380800,0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Информационное обеспечение деятельности</a:t>
                      </a:r>
                      <a:r>
                        <a:rPr lang="ru-RU" sz="1200" baseline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органов местного самоуправления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местной администрации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700000,0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700000,0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700000,0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2846366,0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5601366,0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8656366,00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04664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200" b="1" cap="all" dirty="0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Непрограммная часть расходов бюджета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106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муниципального района прогнозируется с дефицитом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2020 год в сумме     0,00 рублей.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2021 год в сумме     0,00 рублей.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2022 год в сумме     0,00 рублей.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  кредитов от кредитных организаций на 2020-2022  годы не планирует.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внутренние заимствования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и муниципальные гарантии 2020-2022 годы не планируются.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внутренние заимствования муниципальным районом  в связи с отсутствием претендентов на получение муниципальных гарантий на момент формирования бюджета муниципального района на 2020-2022 годы предоставление муниципальных гарантий не планируется.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ИСТОЧНИКИ ВНУТРЕННЕГО ФИНАНСИРОВАНИЯ</a:t>
            </a:r>
            <a:br>
              <a:rPr lang="ru-RU" sz="2200" b="1" dirty="0">
                <a:solidFill>
                  <a:srgbClr val="FF0000"/>
                </a:solidFill>
              </a:rPr>
            </a:br>
            <a:r>
              <a:rPr lang="ru-RU" sz="2200" b="1" dirty="0">
                <a:solidFill>
                  <a:srgbClr val="FF0000"/>
                </a:solidFill>
              </a:rPr>
              <a:t>ДЕФИЦИТА БЮДЖЕТА МУНИЦИПАЛЬНОГО РАЙОНА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646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Финансовое управление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Севского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Адрес: 242440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г.Севск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Р.Люксембург,50.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тел./факс (483 56) 9-10-82</a:t>
            </a:r>
          </a:p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E-mail:fin_upr@mail.ru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53419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/>
              <a:t>СПАСИБО ЗА ВНИМАНИЕ 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1027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БЮДЖЕТНАЯ СИСТЕМА РОССИЙСКОЙ ФЕДЕРАЦИИ</a:t>
            </a:r>
            <a:b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Объект 3" descr="http://works.doklad.ru/images/LbgqW1towJQ/m4a9d91d1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5" y="1412776"/>
            <a:ext cx="7200800" cy="4713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94185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понятия</a:t>
            </a:r>
            <a:r>
              <a:rPr lang="ru-RU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95536" y="2492896"/>
            <a:ext cx="2416340" cy="177048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</a:rPr>
              <a:t>ДОТАЦИИ - </a:t>
            </a:r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редоставляются  без определения конкретной цели их использования</a:t>
            </a:r>
          </a:p>
          <a:p>
            <a:pPr algn="ctr"/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419872" y="2204864"/>
            <a:ext cx="2376264" cy="216023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СУБВЕНЦИИ -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6243704" y="2636912"/>
            <a:ext cx="2720784" cy="2088232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СУБСИДИИ -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835696" y="4929198"/>
            <a:ext cx="4392488" cy="15492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межбюджетные трансферты - средства, предоставляемые одним бюджетом бюджетной системы Российской Федерации другому бюджету бюджетной системы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152296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620688"/>
            <a:ext cx="7920880" cy="125272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составления и утверждения бюджета муниципального образования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Севский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муниципальный район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83768" y="2852936"/>
            <a:ext cx="640871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</a:t>
            </a:r>
            <a:r>
              <a:rPr lang="ru-RU" altLang="ru-RU" sz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представляет </a:t>
            </a:r>
            <a:r>
              <a:rPr lang="ru-RU" alt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муниципального  района на рассмотрение в районный Совет народных депутатов до 15 ноября текущего года.</a:t>
            </a:r>
          </a:p>
          <a:p>
            <a:pPr algn="ctr">
              <a:buClr>
                <a:schemeClr val="accent1"/>
              </a:buClr>
              <a:buSzPct val="85000"/>
            </a:pPr>
            <a:r>
              <a:rPr lang="ru-RU" alt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</a:t>
            </a:r>
            <a:r>
              <a:rPr lang="ru-RU" altLang="ru-RU" sz="1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районого</a:t>
            </a:r>
            <a:r>
              <a:rPr lang="ru-RU" alt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Совета народных депутатов  направляет проект решения о бюджете </a:t>
            </a:r>
            <a:r>
              <a:rPr lang="ru-RU" altLang="ru-RU" sz="1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alt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в постоянные комиссии для внесения предложений и замечаний, а также в Контрольно- счетную палату для подготовки заключения. Районный Совет народных депутатов рассматривает проект решения о бюджете </a:t>
            </a:r>
            <a:r>
              <a:rPr lang="ru-RU" altLang="ru-RU" sz="1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alt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 </a:t>
            </a:r>
            <a:r>
              <a:rPr lang="ru-RU" alt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в одном чтении.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483768" y="4203086"/>
            <a:ext cx="6408712" cy="95410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района утверждается районным Советом народных депутатов форме решения принятое Советом народных депутатов </a:t>
            </a:r>
            <a:r>
              <a:rPr lang="ru-RU" sz="1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района. Решение, подлежит обнародованию путем опубликования его в специальном выпуске газеты «</a:t>
            </a:r>
            <a:r>
              <a:rPr lang="ru-RU" sz="1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Севская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правда » и размещению на официальном сайте администрации </a:t>
            </a:r>
            <a:r>
              <a:rPr lang="ru-RU" sz="1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2483768" y="1916833"/>
            <a:ext cx="6408712" cy="79208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проекта бюджета района регламентируется Постановлением администрации </a:t>
            </a:r>
            <a:r>
              <a:rPr lang="ru-RU" sz="1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Севского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03.07.2019  №485  от 13.07.2017  № 470 « Об   утверждении    Порядка    работы  по формированию проекта бюджета муниципального района  на 2020 год  </a:t>
            </a:r>
          </a:p>
          <a:p>
            <a:r>
              <a:rPr lang="ru-RU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 на  плановый период 2021 и 2022 годов»</a:t>
            </a:r>
          </a:p>
          <a:p>
            <a:pPr algn="ctr"/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395536" y="1844824"/>
            <a:ext cx="1584176" cy="10801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/>
              </a:rPr>
              <a:t>Составление проекта бюджета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95536" y="2942946"/>
            <a:ext cx="1728192" cy="126014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Century Schoolbook"/>
              </a:rPr>
              <a:t>Рассмотрение проекта бюджета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95536" y="4193029"/>
            <a:ext cx="1872208" cy="11081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ru-RU" sz="1400" dirty="0">
                <a:solidFill>
                  <a:srgbClr val="FF0000"/>
                </a:solidFill>
                <a:latin typeface="Century Schoolbook"/>
              </a:rPr>
              <a:t>Утверждение проекта бюджета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5301208"/>
            <a:ext cx="8496944" cy="12744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/>
            <a:r>
              <a:rPr lang="ru-RU" sz="1600" b="1" dirty="0">
                <a:solidFill>
                  <a:srgbClr val="FF0000"/>
                </a:solidFill>
              </a:rPr>
              <a:t>Нормативные правовые акты, регулирующие бюджетные правоотношения</a:t>
            </a:r>
          </a:p>
          <a:p>
            <a:pPr lvl="0" fontAlgn="base"/>
            <a:r>
              <a:rPr lang="ru-RU" sz="1200" i="1" dirty="0">
                <a:solidFill>
                  <a:srgbClr val="FF0000"/>
                </a:solidFill>
              </a:rPr>
              <a:t>Бюджетный прогноз социально-экономического развития </a:t>
            </a:r>
            <a:r>
              <a:rPr lang="ru-RU" sz="1200" i="1" dirty="0" err="1">
                <a:solidFill>
                  <a:srgbClr val="FF0000"/>
                </a:solidFill>
              </a:rPr>
              <a:t>Севского</a:t>
            </a:r>
            <a:r>
              <a:rPr lang="ru-RU" sz="1200" i="1" dirty="0">
                <a:solidFill>
                  <a:srgbClr val="FF0000"/>
                </a:solidFill>
              </a:rPr>
              <a:t> муниципального района</a:t>
            </a:r>
            <a:endParaRPr lang="ru-RU" sz="1200" dirty="0">
              <a:solidFill>
                <a:srgbClr val="FF0000"/>
              </a:solidFill>
            </a:endParaRPr>
          </a:p>
          <a:p>
            <a:pPr lvl="0"/>
            <a:r>
              <a:rPr lang="ru-RU" sz="1200" i="1" dirty="0">
                <a:solidFill>
                  <a:srgbClr val="FF0000"/>
                </a:solidFill>
              </a:rPr>
              <a:t>Основные направления бюджетной политики</a:t>
            </a:r>
            <a:endParaRPr lang="ru-RU" sz="1200" dirty="0">
              <a:solidFill>
                <a:srgbClr val="FF0000"/>
              </a:solidFill>
            </a:endParaRPr>
          </a:p>
          <a:p>
            <a:pPr lvl="0"/>
            <a:r>
              <a:rPr lang="ru-RU" sz="1200" i="1" dirty="0">
                <a:solidFill>
                  <a:srgbClr val="FF0000"/>
                </a:solidFill>
              </a:rPr>
              <a:t>Основные направления налоговой политики</a:t>
            </a:r>
            <a:endParaRPr lang="ru-RU" sz="1200" dirty="0">
              <a:solidFill>
                <a:srgbClr val="FF0000"/>
              </a:solidFill>
            </a:endParaRPr>
          </a:p>
          <a:p>
            <a:pPr lvl="0"/>
            <a:r>
              <a:rPr lang="ru-RU" sz="1200" i="1" dirty="0">
                <a:solidFill>
                  <a:srgbClr val="FF0000"/>
                </a:solidFill>
              </a:rPr>
              <a:t>Муниципальные программы </a:t>
            </a:r>
            <a:r>
              <a:rPr lang="ru-RU" sz="1200" i="1" dirty="0" err="1">
                <a:solidFill>
                  <a:srgbClr val="FF0000"/>
                </a:solidFill>
              </a:rPr>
              <a:t>Севского</a:t>
            </a:r>
            <a:r>
              <a:rPr lang="ru-RU" sz="1200" i="1" dirty="0">
                <a:solidFill>
                  <a:srgbClr val="FF0000"/>
                </a:solidFill>
              </a:rPr>
              <a:t> муниципального района</a:t>
            </a:r>
            <a:endParaRPr lang="ru-RU" sz="1200" dirty="0">
              <a:solidFill>
                <a:srgbClr val="FF0000"/>
              </a:solidFill>
            </a:endParaRP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291276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Основные понятия</a:t>
            </a:r>
            <a:r>
              <a:rPr lang="ru-RU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5" name="Овальная выноска 4"/>
          <p:cNvSpPr/>
          <p:nvPr/>
        </p:nvSpPr>
        <p:spPr>
          <a:xfrm>
            <a:off x="1331640" y="1340768"/>
            <a:ext cx="1728192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ДЕФИЦИТ</a:t>
            </a:r>
          </a:p>
        </p:txBody>
      </p:sp>
      <p:sp>
        <p:nvSpPr>
          <p:cNvPr id="6" name="Овальная выноска 5"/>
          <p:cNvSpPr/>
          <p:nvPr/>
        </p:nvSpPr>
        <p:spPr>
          <a:xfrm>
            <a:off x="5903842" y="1052736"/>
            <a:ext cx="1908518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ПРОФИЦИТ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390411" y="2996952"/>
            <a:ext cx="709228" cy="187220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РАСХОДЫ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2483768" y="3429000"/>
            <a:ext cx="720080" cy="14401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ДОХОДЫ</a:t>
            </a: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940152" y="2780928"/>
            <a:ext cx="792088" cy="208823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ДОХОДЫ</a:t>
            </a: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7236296" y="3140968"/>
            <a:ext cx="648072" cy="172819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/>
              <a:t>РАСХОДЫ</a:t>
            </a:r>
          </a:p>
        </p:txBody>
      </p:sp>
      <p:pic>
        <p:nvPicPr>
          <p:cNvPr id="11" name="Picture 4" descr="C:\Users\econ11\Desktop\Для презентации\naklejka-lyudej-na-dengi-kosty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2564904"/>
            <a:ext cx="1872208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Блок-схема: процесс 12"/>
          <p:cNvSpPr/>
          <p:nvPr/>
        </p:nvSpPr>
        <p:spPr>
          <a:xfrm>
            <a:off x="1115616" y="5409340"/>
            <a:ext cx="2520280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превышение расходов бюджета над его доходами</a:t>
            </a: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580112" y="5445224"/>
            <a:ext cx="2592288" cy="72008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dirty="0">
                <a:solidFill>
                  <a:srgbClr val="C00000"/>
                </a:solidFill>
              </a:rPr>
              <a:t>превышение доходов бюджета над его расходами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419930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понятия</a:t>
            </a:r>
            <a:b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детализируются расходы?</a:t>
            </a:r>
            <a:endParaRPr lang="ru-RU" sz="2400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1043608" y="2132856"/>
            <a:ext cx="1872208" cy="1033272"/>
          </a:xfrm>
          <a:prstGeom prst="horizontalScroll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Программные 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43608" y="3429000"/>
            <a:ext cx="1872208" cy="1128704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средств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899592" y="5013176"/>
            <a:ext cx="2016224" cy="1080120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Ведомственная структура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6084168" y="2060848"/>
            <a:ext cx="2088232" cy="110528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Муниципальные программы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6084168" y="3429000"/>
            <a:ext cx="2232248" cy="112870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Функциональная структура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6143636" y="4797152"/>
            <a:ext cx="2172780" cy="144016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распорядители бюджетных средств</a:t>
            </a:r>
          </a:p>
        </p:txBody>
      </p:sp>
      <p:sp>
        <p:nvSpPr>
          <p:cNvPr id="11" name="Стрелка вправо с вырезом 10"/>
          <p:cNvSpPr/>
          <p:nvPr/>
        </p:nvSpPr>
        <p:spPr>
          <a:xfrm>
            <a:off x="3563888" y="2564904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3635894" y="5366161"/>
            <a:ext cx="1224137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с вырезом 13"/>
          <p:cNvSpPr/>
          <p:nvPr/>
        </p:nvSpPr>
        <p:spPr>
          <a:xfrm rot="10800000">
            <a:off x="3635896" y="3933056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886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757140"/>
              </p:ext>
            </p:extLst>
          </p:nvPr>
        </p:nvGraphicFramePr>
        <p:xfrm>
          <a:off x="467544" y="1268760"/>
          <a:ext cx="8208910" cy="5491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103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6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005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24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24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248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248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5248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41427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1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17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Численностьнаселения</a:t>
                      </a: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(среднегодовая)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14873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14719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14619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14542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14484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14445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61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 отгруженной продукции обрабатывающих производств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2182,2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2397,3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2661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2967,0</a:t>
                      </a:r>
                    </a:p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3323,1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3755,1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017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сельскохозяйственной продукции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1925,4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2328,5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2432,6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2715,3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4565,9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6546,7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017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 инвестиций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374,0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467,9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2337,9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3733,6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2862,9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431,9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017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61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по полному кругу предприятий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23458,0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25931,0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28260,0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30150,0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32396,0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34918,0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461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Среднемесячнаязаработнаяплатапокрупнымисреднимпредприятиям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27696,9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31010,7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33526,0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35802,0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38506,0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41524,0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017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1196,7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1578,5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1684,2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1802,4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1947,6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2106,5</a:t>
                      </a:r>
                    </a:p>
                  </a:txBody>
                  <a:tcPr marL="13121" marR="13121" marT="13121" marB="1312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461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детей в   дошкольных образовательных учреждениях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4616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учащихся в общеобразовательных учреждениях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1357,0</a:t>
                      </a:r>
                    </a:p>
                  </a:txBody>
                  <a:tcPr marL="13121" marR="13121" marT="13121" marB="13121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  <a:t>ПОКАЗАТЕЛИ ПРОГНОЗА СОЦИАЛЬНО-ЭКОНОМИЧЕСКОГО РАЗВИТИЯ РАЙОНА НА 2020 И НА ПЛАНОВЫЙ ПЕРИОД 2021 и 2022 ГОДОВ</a:t>
            </a:r>
            <a:br>
              <a:rPr lang="ru-RU" altLang="ru-RU" sz="1800" b="1" dirty="0">
                <a:solidFill>
                  <a:srgbClr val="C00000"/>
                </a:solidFill>
                <a:cs typeface="Times New Roman" pitchFamily="18" charset="0"/>
              </a:rPr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1065238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1976</TotalTime>
  <Words>4156</Words>
  <Application>Microsoft Office PowerPoint</Application>
  <PresentationFormat>Экран (4:3)</PresentationFormat>
  <Paragraphs>1055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Волна</vt:lpstr>
      <vt:lpstr>АДМИНИСТРАЦИЯ  СЕВСКОГО МУНИЦИПАЛЬНОГО РАЙОНА</vt:lpstr>
      <vt:lpstr>УВАЖАЕМЫЕ ЖИТЕЛИ ГОРОДА  СЕВСКА !</vt:lpstr>
      <vt:lpstr>Основные понятия</vt:lpstr>
      <vt:lpstr>БЮДЖЕТНАЯ СИСТЕМА РОССИЙСКОЙ ФЕДЕРАЦИИ </vt:lpstr>
      <vt:lpstr>Основные понятия </vt:lpstr>
      <vt:lpstr>Этапы составления и утверждения бюджета муниципального образования Севский муниципальный район</vt:lpstr>
      <vt:lpstr>Основные понятия </vt:lpstr>
      <vt:lpstr>Основные понятия Как детализируются расходы?</vt:lpstr>
      <vt:lpstr>ПОКАЗАТЕЛИ ПРОГНОЗА СОЦИАЛЬНО-ЭКОНОМИЧЕСКОГО РАЗВИТИЯ РАЙОНА НА 2020 И НА ПЛАНОВЫЙ ПЕРИОД 2021 и 2022 ГОДОВ </vt:lpstr>
      <vt:lpstr>Основные характеристики бюджета Севского муниципального района на 2020 год и на плановый период 2021 и 2022 годов годы (тыс.руб.)</vt:lpstr>
      <vt:lpstr>Структура доходов бюджета Севского муниципального района на 2020 год и плановый период 2021 и 2022 годов</vt:lpstr>
      <vt:lpstr>Структура доходной части бюджета Севского  муниципального района на 2020 год и  плановый период 2021 и 2022 годов</vt:lpstr>
      <vt:lpstr>Структура налоговых и неналоговых доходов бюджета Севского муниципального района оценка на 2019 год  и прогноз на 2020 год и плановый период 2021 и 2022  годов (тыс . руб.)</vt:lpstr>
      <vt:lpstr> Структура налоговых и неналоговых доходов в 2020-2022 годы</vt:lpstr>
      <vt:lpstr>   РАСХОДЫ БЮДЖЕТА Расходы бюджета – выплачиваемые из бюджета денежные средства. </vt:lpstr>
      <vt:lpstr>Структура расходов бюджета Севского муниципального района  на 2020 год и плановый период 2021-2022 годов</vt:lpstr>
      <vt:lpstr>Расходы бюджета,тыс.руб.</vt:lpstr>
      <vt:lpstr>Раздел «Общегосударственные расходы» (руб.) </vt:lpstr>
      <vt:lpstr>Разделы «НАЦИОНАЛЬНАЯ ОБОРОНА» и «НАЦИОНАЛЬНАЯ БЕЗОПАСНОСТЬ И ПРАВООХРАНИТЕЛЬНАЯ ДЕЯТЕЛЬНОСТЬ»  (руб.) </vt:lpstr>
      <vt:lpstr>Разделы «НАЦИОНАЛЬНАЯ ЭКОНОМИКА» и «ЖИЛИЩНО-КОММУНАЛЬНОЕ ХОЗЯЙСТВО»   (руб.) </vt:lpstr>
      <vt:lpstr>Расходы на социально-культурную сферу (руб.) </vt:lpstr>
      <vt:lpstr>МЕЖБЮДЖЕТНЫЕ ТРАНСФЕРТЫ ОБЩЕГО ХАРАКТЕРА БЮДЖЕТАМ БЮДЖЕТНОЙ СИСТЕМЫ РОССИЙСКОЙ ФЕДЕРАЦИИ ( руб.) </vt:lpstr>
      <vt:lpstr>Бюджет Севского муниципального района 2019-2021 годы- Программный бюджет  </vt:lpstr>
      <vt:lpstr>Муниципальная программы  «Развитие образования Севского муниципального района (2020-2022 годы)»  </vt:lpstr>
      <vt:lpstr>   Муниципальная программы  «Развитие образования Севского муниципального района (2020-2022 годы)»  План реализации муниципальной программы </vt:lpstr>
      <vt:lpstr>Муниципальной      программы «Управление муниципальными финансами Севского муниципального района» (2020-2022 годы) </vt:lpstr>
      <vt:lpstr>Муниципальной      программы «Управление муниципальными финансами Севского муниципального района» (2020-2022 годы</vt:lpstr>
      <vt:lpstr>       Муниципальной программы    «Реализация       полномочий высшего исполнительного органа  местного самоуправления (2020 -2022 годы)»          </vt:lpstr>
      <vt:lpstr>Муниципальной программы    «Реализация       полномочий высшего исполнительного органа  местного самоуправления (2020 -2022годы) </vt:lpstr>
      <vt:lpstr>Муниципальной программы    «Реализация       полномочий высшего исполнительного органа  местного самоуправления (2020 -2022 годы) </vt:lpstr>
      <vt:lpstr>Непрограммная часть расходов бюджета </vt:lpstr>
      <vt:lpstr>ИСТОЧНИКИ ВНУТРЕННЕГО ФИНАНСИРОВАНИЯ ДЕФИЦИТА БЮДЖЕТА МУНИЦИПАЛЬНОГО РАЙОНА 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 СЕВСКОГО МУНИЦИПАЛЬНОГО РАЙОНА</dc:title>
  <dc:creator>User</dc:creator>
  <cp:lastModifiedBy>СА</cp:lastModifiedBy>
  <cp:revision>158</cp:revision>
  <cp:lastPrinted>2019-12-13T08:33:55Z</cp:lastPrinted>
  <dcterms:created xsi:type="dcterms:W3CDTF">2017-11-28T13:22:12Z</dcterms:created>
  <dcterms:modified xsi:type="dcterms:W3CDTF">2019-12-17T09:03:04Z</dcterms:modified>
</cp:coreProperties>
</file>